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D88A7-AC4C-4A05-A89F-04219EACE2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F254C-0B2B-4091-A953-10C526A43FC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C1DD61-6D42-4353-8798-4D0C29796194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B93D29-EE5B-4CA5-89F0-5E3E5F74D313}" type="slidenum">
              <a:rPr lang="en-US" altLang="zh-CN" smtClean="0">
                <a:latin typeface="Arial" panose="020B0604020202020204" pitchFamily="34" charset="0"/>
              </a:rPr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7C5E-2F25-490D-AE65-E81F8E8D26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D851-4A3B-4B05-ACD1-2063EBEC58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7C5E-2F25-490D-AE65-E81F8E8D26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D851-4A3B-4B05-ACD1-2063EBEC58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7C5E-2F25-490D-AE65-E81F8E8D26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D851-4A3B-4B05-ACD1-2063EBEC58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7C5E-2F25-490D-AE65-E81F8E8D26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D851-4A3B-4B05-ACD1-2063EBEC58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7C5E-2F25-490D-AE65-E81F8E8D26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D851-4A3B-4B05-ACD1-2063EBEC58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7C5E-2F25-490D-AE65-E81F8E8D26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D851-4A3B-4B05-ACD1-2063EBEC58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7C5E-2F25-490D-AE65-E81F8E8D26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D851-4A3B-4B05-ACD1-2063EBEC58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7C5E-2F25-490D-AE65-E81F8E8D26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D851-4A3B-4B05-ACD1-2063EBEC58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7C5E-2F25-490D-AE65-E81F8E8D26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D851-4A3B-4B05-ACD1-2063EBEC58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7C5E-2F25-490D-AE65-E81F8E8D26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D851-4A3B-4B05-ACD1-2063EBEC58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7C5E-2F25-490D-AE65-E81F8E8D26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D851-4A3B-4B05-ACD1-2063EBEC58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87C5E-2F25-490D-AE65-E81F8E8D26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8D851-4A3B-4B05-ACD1-2063EBEC58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0"/>
          <p:cNvGrpSpPr/>
          <p:nvPr/>
        </p:nvGrpSpPr>
        <p:grpSpPr>
          <a:xfrm>
            <a:off x="230459" y="68627"/>
            <a:ext cx="8748031" cy="6380197"/>
            <a:chOff x="281032" y="243070"/>
            <a:chExt cx="11664042" cy="6380197"/>
          </a:xfrm>
        </p:grpSpPr>
        <p:sp>
          <p:nvSpPr>
            <p:cNvPr id="12" name="任意多边形 11"/>
            <p:cNvSpPr/>
            <p:nvPr/>
          </p:nvSpPr>
          <p:spPr>
            <a:xfrm>
              <a:off x="281032" y="243070"/>
              <a:ext cx="9125961" cy="5890171"/>
            </a:xfrm>
            <a:custGeom>
              <a:avLst/>
              <a:gdLst>
                <a:gd name="connsiteX0" fmla="*/ 0 w 9125961"/>
                <a:gd name="connsiteY0" fmla="*/ 0 h 5890171"/>
                <a:gd name="connsiteX1" fmla="*/ 9125961 w 9125961"/>
                <a:gd name="connsiteY1" fmla="*/ 0 h 5890171"/>
                <a:gd name="connsiteX2" fmla="*/ 3055475 w 9125961"/>
                <a:gd name="connsiteY2" fmla="*/ 5890171 h 5890171"/>
                <a:gd name="connsiteX3" fmla="*/ 0 w 9125961"/>
                <a:gd name="connsiteY3" fmla="*/ 2834696 h 589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25961" h="5890171">
                  <a:moveTo>
                    <a:pt x="0" y="0"/>
                  </a:moveTo>
                  <a:lnTo>
                    <a:pt x="9125961" y="0"/>
                  </a:lnTo>
                  <a:lnTo>
                    <a:pt x="3055475" y="5890171"/>
                  </a:lnTo>
                  <a:lnTo>
                    <a:pt x="0" y="2834696"/>
                  </a:lnTo>
                  <a:close/>
                </a:path>
              </a:pathLst>
            </a:custGeom>
            <a:solidFill>
              <a:srgbClr val="E0E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flipH="1" flipV="1">
              <a:off x="3336391" y="243070"/>
              <a:ext cx="8608683" cy="6380197"/>
            </a:xfrm>
            <a:custGeom>
              <a:avLst/>
              <a:gdLst>
                <a:gd name="connsiteX0" fmla="*/ 2550447 w 8608682"/>
                <a:gd name="connsiteY0" fmla="*/ 6380197 h 6380197"/>
                <a:gd name="connsiteX1" fmla="*/ 0 w 8608682"/>
                <a:gd name="connsiteY1" fmla="*/ 6380197 h 6380197"/>
                <a:gd name="connsiteX2" fmla="*/ 0 w 8608682"/>
                <a:gd name="connsiteY2" fmla="*/ 0 h 6380197"/>
                <a:gd name="connsiteX3" fmla="*/ 8106769 w 8608682"/>
                <a:gd name="connsiteY3" fmla="*/ 0 h 6380197"/>
                <a:gd name="connsiteX4" fmla="*/ 8608682 w 8608682"/>
                <a:gd name="connsiteY4" fmla="*/ 501914 h 638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8682" h="6380197">
                  <a:moveTo>
                    <a:pt x="2550447" y="6380197"/>
                  </a:moveTo>
                  <a:lnTo>
                    <a:pt x="0" y="6380197"/>
                  </a:lnTo>
                  <a:lnTo>
                    <a:pt x="0" y="0"/>
                  </a:lnTo>
                  <a:lnTo>
                    <a:pt x="8106769" y="0"/>
                  </a:lnTo>
                  <a:lnTo>
                    <a:pt x="8608682" y="501914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直角三角形 13"/>
          <p:cNvSpPr/>
          <p:nvPr/>
        </p:nvSpPr>
        <p:spPr>
          <a:xfrm>
            <a:off x="0" y="3133383"/>
            <a:ext cx="2795286" cy="3727048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5" name="直角三角形 14"/>
          <p:cNvSpPr/>
          <p:nvPr/>
        </p:nvSpPr>
        <p:spPr>
          <a:xfrm rot="18914386">
            <a:off x="7206413" y="-648068"/>
            <a:ext cx="972100" cy="1296133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8914386">
            <a:off x="7403965" y="149848"/>
            <a:ext cx="576997" cy="769329"/>
          </a:xfrm>
          <a:custGeom>
            <a:avLst/>
            <a:gdLst>
              <a:gd name="connsiteX0" fmla="*/ 0 w 1296133"/>
              <a:gd name="connsiteY0" fmla="*/ 0 h 1296133"/>
              <a:gd name="connsiteX1" fmla="*/ 63602 w 1296133"/>
              <a:gd name="connsiteY1" fmla="*/ 63602 h 1296133"/>
              <a:gd name="connsiteX2" fmla="*/ 63602 w 1296133"/>
              <a:gd name="connsiteY2" fmla="*/ 1231995 h 1296133"/>
              <a:gd name="connsiteX3" fmla="*/ 1231995 w 1296133"/>
              <a:gd name="connsiteY3" fmla="*/ 1231995 h 1296133"/>
              <a:gd name="connsiteX4" fmla="*/ 1296133 w 1296133"/>
              <a:gd name="connsiteY4" fmla="*/ 1296133 h 1296133"/>
              <a:gd name="connsiteX5" fmla="*/ 0 w 1296133"/>
              <a:gd name="connsiteY5" fmla="*/ 1296133 h 129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6133" h="1296133">
                <a:moveTo>
                  <a:pt x="0" y="0"/>
                </a:moveTo>
                <a:lnTo>
                  <a:pt x="63602" y="63602"/>
                </a:lnTo>
                <a:lnTo>
                  <a:pt x="63602" y="1231995"/>
                </a:lnTo>
                <a:lnTo>
                  <a:pt x="1231995" y="1231995"/>
                </a:lnTo>
                <a:lnTo>
                  <a:pt x="1296133" y="1296133"/>
                </a:lnTo>
                <a:lnTo>
                  <a:pt x="0" y="12961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210774" y="3072964"/>
            <a:ext cx="2654046" cy="3538728"/>
          </a:xfrm>
          <a:custGeom>
            <a:avLst/>
            <a:gdLst>
              <a:gd name="connsiteX0" fmla="*/ 0 w 3538728"/>
              <a:gd name="connsiteY0" fmla="*/ 0 h 3538728"/>
              <a:gd name="connsiteX1" fmla="*/ 3538728 w 3538728"/>
              <a:gd name="connsiteY1" fmla="*/ 3538728 h 3538728"/>
              <a:gd name="connsiteX2" fmla="*/ 3405621 w 3538728"/>
              <a:gd name="connsiteY2" fmla="*/ 3538728 h 3538728"/>
              <a:gd name="connsiteX3" fmla="*/ 0 w 3538728"/>
              <a:gd name="connsiteY3" fmla="*/ 133107 h 35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8728" h="3538728">
                <a:moveTo>
                  <a:pt x="0" y="0"/>
                </a:moveTo>
                <a:lnTo>
                  <a:pt x="3538728" y="3538728"/>
                </a:lnTo>
                <a:lnTo>
                  <a:pt x="3405621" y="3538728"/>
                </a:lnTo>
                <a:lnTo>
                  <a:pt x="0" y="13310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0" name="TextBox 37"/>
          <p:cNvSpPr>
            <a:spLocks noChangeArrowheads="1"/>
          </p:cNvSpPr>
          <p:nvPr/>
        </p:nvSpPr>
        <p:spPr bwMode="auto">
          <a:xfrm>
            <a:off x="611560" y="1633305"/>
            <a:ext cx="7992888" cy="2359025"/>
          </a:xfrm>
          <a:prstGeom prst="rect">
            <a:avLst/>
          </a:prstGeom>
          <a:noFill/>
          <a:ln>
            <a:noFill/>
          </a:ln>
        </p:spPr>
        <p:txBody>
          <a:bodyPr wrap="square" lIns="51430" tIns="25715" rIns="51430" bIns="2571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defTabSz="685165">
              <a:lnSpc>
                <a:spcPts val="6000"/>
              </a:lnSpc>
              <a:spcBef>
                <a:spcPct val="0"/>
              </a:spcBef>
              <a:buNone/>
              <a:defRPr/>
            </a:pPr>
            <a:r>
              <a:rPr lang="zh-CN" altLang="en-US" sz="38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家校共育  助力成长</a:t>
            </a:r>
            <a:endParaRPr lang="en-US" altLang="zh-CN" sz="380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defTabSz="685165">
              <a:lnSpc>
                <a:spcPts val="6000"/>
              </a:lnSpc>
              <a:spcBef>
                <a:spcPct val="0"/>
              </a:spcBef>
              <a:buNone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上海市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信息管理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学校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级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新生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 defTabSz="685165">
              <a:lnSpc>
                <a:spcPts val="6000"/>
              </a:lnSpc>
              <a:spcBef>
                <a:spcPct val="0"/>
              </a:spcBef>
              <a:buNone/>
              <a:defRPr/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家庭教育指导讲座</a:t>
            </a:r>
            <a:endParaRPr lang="zh-CN" altLang="en-US" sz="1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3479940" y="4182146"/>
            <a:ext cx="2174081" cy="46037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86000"/>
                </a:schemeClr>
              </a:gs>
              <a:gs pos="54000">
                <a:schemeClr val="tx1">
                  <a:lumMod val="75000"/>
                  <a:lumOff val="25000"/>
                  <a:alpha val="55000"/>
                </a:schemeClr>
              </a:gs>
              <a:gs pos="91000">
                <a:schemeClr val="tx1">
                  <a:lumMod val="75000"/>
                  <a:lumOff val="2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165">
              <a:defRPr/>
            </a:pPr>
            <a:endParaRPr lang="zh-CN" altLang="en-US"/>
          </a:p>
        </p:txBody>
      </p:sp>
      <p:sp>
        <p:nvSpPr>
          <p:cNvPr id="84" name="文本框 8"/>
          <p:cNvSpPr txBox="1"/>
          <p:nvPr/>
        </p:nvSpPr>
        <p:spPr>
          <a:xfrm>
            <a:off x="4876477" y="4638338"/>
            <a:ext cx="138564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defTabSz="685165">
              <a:defRPr/>
            </a:pPr>
            <a:endParaRPr lang="zh-CN" altLang="en-US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0" y="107963"/>
            <a:ext cx="1650702" cy="1757997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933451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0"/>
          <p:cNvSpPr/>
          <p:nvPr/>
        </p:nvSpPr>
        <p:spPr bwMode="auto">
          <a:xfrm>
            <a:off x="971600" y="164637"/>
            <a:ext cx="2808312" cy="639696"/>
          </a:xfrm>
          <a:custGeom>
            <a:avLst/>
            <a:gdLst>
              <a:gd name="T0" fmla="*/ 2147483646 w 8676"/>
              <a:gd name="T1" fmla="*/ 0 h 884"/>
              <a:gd name="T2" fmla="*/ 2147483646 w 8676"/>
              <a:gd name="T3" fmla="*/ 0 h 884"/>
              <a:gd name="T4" fmla="*/ 2147483646 w 8676"/>
              <a:gd name="T5" fmla="*/ 2147483646 h 884"/>
              <a:gd name="T6" fmla="*/ 2147483646 w 8676"/>
              <a:gd name="T7" fmla="*/ 2147483646 h 884"/>
              <a:gd name="T8" fmla="*/ 2147483646 w 8676"/>
              <a:gd name="T9" fmla="*/ 2147483646 h 884"/>
              <a:gd name="T10" fmla="*/ 2147483646 w 8676"/>
              <a:gd name="T11" fmla="*/ 2147483646 h 884"/>
              <a:gd name="T12" fmla="*/ 0 w 8676"/>
              <a:gd name="T13" fmla="*/ 2147483646 h 884"/>
              <a:gd name="T14" fmla="*/ 0 w 8676"/>
              <a:gd name="T15" fmla="*/ 2147483646 h 884"/>
              <a:gd name="T16" fmla="*/ 2147483646 w 8676"/>
              <a:gd name="T17" fmla="*/ 0 h 8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r>
              <a:rPr lang="zh-CN" altLang="en-US" dirty="0" smtClean="0"/>
              <a:t>家校共育</a:t>
            </a:r>
            <a:r>
              <a:rPr lang="en-US" altLang="zh-CN" dirty="0" smtClean="0"/>
              <a:t>---</a:t>
            </a:r>
            <a:r>
              <a:rPr lang="zh-CN" altLang="en-US" dirty="0" smtClean="0"/>
              <a:t>学校的举措</a:t>
            </a:r>
            <a:endParaRPr lang="zh-CN" alt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66713" y="14818"/>
            <a:ext cx="539750" cy="73871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solidFill>
                  <a:schemeClr val="bg1"/>
                </a:solidFill>
                <a:latin typeface="华文细黑" panose="02010600040101010101" pitchFamily="2" charset="-122"/>
              </a:rPr>
              <a:t>一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01626" y="14818"/>
            <a:ext cx="669925" cy="112183"/>
          </a:xfrm>
          <a:custGeom>
            <a:avLst/>
            <a:gdLst>
              <a:gd name="T0" fmla="*/ 2147483646 w 1156"/>
              <a:gd name="T1" fmla="*/ 0 h 142"/>
              <a:gd name="T2" fmla="*/ 2147483646 w 1156"/>
              <a:gd name="T3" fmla="*/ 0 h 142"/>
              <a:gd name="T4" fmla="*/ 2147483646 w 1156"/>
              <a:gd name="T5" fmla="*/ 2147483646 h 142"/>
              <a:gd name="T6" fmla="*/ 0 w 1156"/>
              <a:gd name="T7" fmla="*/ 2147483646 h 142"/>
              <a:gd name="T8" fmla="*/ 2147483646 w 1156"/>
              <a:gd name="T9" fmla="*/ 0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102873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家庭教育情况问卷调查</a:t>
            </a:r>
            <a:r>
              <a:rPr lang="en-US" altLang="zh-CN" sz="3600" dirty="0" smtClean="0"/>
              <a:t>—</a:t>
            </a:r>
            <a:r>
              <a:rPr lang="zh-CN" altLang="en-US" sz="3600" dirty="0" smtClean="0"/>
              <a:t>晓黑板</a:t>
            </a:r>
            <a:endParaRPr lang="zh-CN" altLang="en-US" sz="3600" dirty="0"/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2040667"/>
            <a:ext cx="8100392" cy="354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2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877033"/>
            <a:ext cx="2323356" cy="198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933451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0"/>
          <p:cNvSpPr/>
          <p:nvPr/>
        </p:nvSpPr>
        <p:spPr bwMode="auto">
          <a:xfrm>
            <a:off x="971600" y="164637"/>
            <a:ext cx="2808312" cy="639696"/>
          </a:xfrm>
          <a:custGeom>
            <a:avLst/>
            <a:gdLst>
              <a:gd name="T0" fmla="*/ 2147483646 w 8676"/>
              <a:gd name="T1" fmla="*/ 0 h 884"/>
              <a:gd name="T2" fmla="*/ 2147483646 w 8676"/>
              <a:gd name="T3" fmla="*/ 0 h 884"/>
              <a:gd name="T4" fmla="*/ 2147483646 w 8676"/>
              <a:gd name="T5" fmla="*/ 2147483646 h 884"/>
              <a:gd name="T6" fmla="*/ 2147483646 w 8676"/>
              <a:gd name="T7" fmla="*/ 2147483646 h 884"/>
              <a:gd name="T8" fmla="*/ 2147483646 w 8676"/>
              <a:gd name="T9" fmla="*/ 2147483646 h 884"/>
              <a:gd name="T10" fmla="*/ 2147483646 w 8676"/>
              <a:gd name="T11" fmla="*/ 2147483646 h 884"/>
              <a:gd name="T12" fmla="*/ 0 w 8676"/>
              <a:gd name="T13" fmla="*/ 2147483646 h 884"/>
              <a:gd name="T14" fmla="*/ 0 w 8676"/>
              <a:gd name="T15" fmla="*/ 2147483646 h 884"/>
              <a:gd name="T16" fmla="*/ 2147483646 w 8676"/>
              <a:gd name="T17" fmla="*/ 0 h 8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r>
              <a:rPr lang="zh-CN" altLang="en-US" dirty="0" smtClean="0"/>
              <a:t>家校共育</a:t>
            </a:r>
            <a:r>
              <a:rPr lang="en-US" altLang="zh-CN" dirty="0" smtClean="0"/>
              <a:t>---</a:t>
            </a:r>
            <a:r>
              <a:rPr lang="zh-CN" altLang="en-US" dirty="0" smtClean="0"/>
              <a:t>学校的举措</a:t>
            </a:r>
            <a:endParaRPr lang="zh-CN" alt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66713" y="14818"/>
            <a:ext cx="539750" cy="73871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solidFill>
                  <a:schemeClr val="bg1"/>
                </a:solidFill>
                <a:latin typeface="华文细黑" panose="02010600040101010101" pitchFamily="2" charset="-122"/>
              </a:rPr>
              <a:t>一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01626" y="14818"/>
            <a:ext cx="669925" cy="112183"/>
          </a:xfrm>
          <a:custGeom>
            <a:avLst/>
            <a:gdLst>
              <a:gd name="T0" fmla="*/ 2147483646 w 1156"/>
              <a:gd name="T1" fmla="*/ 0 h 142"/>
              <a:gd name="T2" fmla="*/ 2147483646 w 1156"/>
              <a:gd name="T3" fmla="*/ 0 h 142"/>
              <a:gd name="T4" fmla="*/ 2147483646 w 1156"/>
              <a:gd name="T5" fmla="*/ 2147483646 h 142"/>
              <a:gd name="T6" fmla="*/ 0 w 1156"/>
              <a:gd name="T7" fmla="*/ 2147483646 h 142"/>
              <a:gd name="T8" fmla="*/ 2147483646 w 1156"/>
              <a:gd name="T9" fmla="*/ 0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102873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家庭教育情况问卷调查</a:t>
            </a:r>
            <a:r>
              <a:rPr lang="en-US" altLang="zh-CN" sz="3600" dirty="0" smtClean="0"/>
              <a:t>—</a:t>
            </a:r>
            <a:r>
              <a:rPr lang="zh-CN" altLang="en-US" sz="3600" dirty="0" smtClean="0"/>
              <a:t>晓黑板</a:t>
            </a:r>
            <a:endParaRPr lang="zh-CN" altLang="en-US" sz="3600" dirty="0"/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1892830"/>
            <a:ext cx="8172400" cy="205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860721"/>
            <a:ext cx="2448272" cy="265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933451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0"/>
          <p:cNvSpPr/>
          <p:nvPr/>
        </p:nvSpPr>
        <p:spPr bwMode="auto">
          <a:xfrm>
            <a:off x="971600" y="164637"/>
            <a:ext cx="2808312" cy="639696"/>
          </a:xfrm>
          <a:custGeom>
            <a:avLst/>
            <a:gdLst>
              <a:gd name="T0" fmla="*/ 2147483646 w 8676"/>
              <a:gd name="T1" fmla="*/ 0 h 884"/>
              <a:gd name="T2" fmla="*/ 2147483646 w 8676"/>
              <a:gd name="T3" fmla="*/ 0 h 884"/>
              <a:gd name="T4" fmla="*/ 2147483646 w 8676"/>
              <a:gd name="T5" fmla="*/ 2147483646 h 884"/>
              <a:gd name="T6" fmla="*/ 2147483646 w 8676"/>
              <a:gd name="T7" fmla="*/ 2147483646 h 884"/>
              <a:gd name="T8" fmla="*/ 2147483646 w 8676"/>
              <a:gd name="T9" fmla="*/ 2147483646 h 884"/>
              <a:gd name="T10" fmla="*/ 2147483646 w 8676"/>
              <a:gd name="T11" fmla="*/ 2147483646 h 884"/>
              <a:gd name="T12" fmla="*/ 0 w 8676"/>
              <a:gd name="T13" fmla="*/ 2147483646 h 884"/>
              <a:gd name="T14" fmla="*/ 0 w 8676"/>
              <a:gd name="T15" fmla="*/ 2147483646 h 884"/>
              <a:gd name="T16" fmla="*/ 2147483646 w 8676"/>
              <a:gd name="T17" fmla="*/ 0 h 8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r>
              <a:rPr lang="zh-CN" altLang="en-US" dirty="0" smtClean="0"/>
              <a:t>家校共育</a:t>
            </a:r>
            <a:r>
              <a:rPr lang="en-US" altLang="zh-CN" dirty="0" smtClean="0"/>
              <a:t>---</a:t>
            </a:r>
            <a:r>
              <a:rPr lang="zh-CN" altLang="en-US" dirty="0" smtClean="0"/>
              <a:t>学校的举措</a:t>
            </a:r>
            <a:endParaRPr lang="zh-CN" alt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66713" y="14818"/>
            <a:ext cx="539750" cy="73871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solidFill>
                  <a:schemeClr val="bg1"/>
                </a:solidFill>
                <a:latin typeface="华文细黑" panose="02010600040101010101" pitchFamily="2" charset="-122"/>
              </a:rPr>
              <a:t>一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01626" y="14818"/>
            <a:ext cx="669925" cy="112183"/>
          </a:xfrm>
          <a:custGeom>
            <a:avLst/>
            <a:gdLst>
              <a:gd name="T0" fmla="*/ 2147483646 w 1156"/>
              <a:gd name="T1" fmla="*/ 0 h 142"/>
              <a:gd name="T2" fmla="*/ 2147483646 w 1156"/>
              <a:gd name="T3" fmla="*/ 0 h 142"/>
              <a:gd name="T4" fmla="*/ 2147483646 w 1156"/>
              <a:gd name="T5" fmla="*/ 2147483646 h 142"/>
              <a:gd name="T6" fmla="*/ 0 w 1156"/>
              <a:gd name="T7" fmla="*/ 2147483646 h 142"/>
              <a:gd name="T8" fmla="*/ 2147483646 w 1156"/>
              <a:gd name="T9" fmla="*/ 0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07504" y="1028734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家庭教育情况问卷调查</a:t>
            </a:r>
            <a:r>
              <a:rPr lang="en-US" altLang="zh-CN" sz="3600" dirty="0" smtClean="0"/>
              <a:t>—</a:t>
            </a:r>
            <a:r>
              <a:rPr lang="zh-CN" altLang="en-US" sz="3600" dirty="0" smtClean="0"/>
              <a:t>晓黑板（</a:t>
            </a:r>
            <a:r>
              <a:rPr lang="en-US" altLang="zh-CN" sz="3600" dirty="0" smtClean="0"/>
              <a:t>18</a:t>
            </a:r>
            <a:r>
              <a:rPr lang="zh-CN" altLang="en-US" sz="3600" dirty="0" smtClean="0"/>
              <a:t>级家长）</a:t>
            </a:r>
            <a:endParaRPr lang="zh-CN" altLang="en-US" sz="3600" dirty="0"/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7504" y="1796819"/>
            <a:ext cx="8532440" cy="278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9" y="4389108"/>
            <a:ext cx="3270895" cy="234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933451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0"/>
          <p:cNvSpPr/>
          <p:nvPr/>
        </p:nvSpPr>
        <p:spPr bwMode="auto">
          <a:xfrm>
            <a:off x="971600" y="164637"/>
            <a:ext cx="2808312" cy="639696"/>
          </a:xfrm>
          <a:custGeom>
            <a:avLst/>
            <a:gdLst>
              <a:gd name="T0" fmla="*/ 2147483646 w 8676"/>
              <a:gd name="T1" fmla="*/ 0 h 884"/>
              <a:gd name="T2" fmla="*/ 2147483646 w 8676"/>
              <a:gd name="T3" fmla="*/ 0 h 884"/>
              <a:gd name="T4" fmla="*/ 2147483646 w 8676"/>
              <a:gd name="T5" fmla="*/ 2147483646 h 884"/>
              <a:gd name="T6" fmla="*/ 2147483646 w 8676"/>
              <a:gd name="T7" fmla="*/ 2147483646 h 884"/>
              <a:gd name="T8" fmla="*/ 2147483646 w 8676"/>
              <a:gd name="T9" fmla="*/ 2147483646 h 884"/>
              <a:gd name="T10" fmla="*/ 2147483646 w 8676"/>
              <a:gd name="T11" fmla="*/ 2147483646 h 884"/>
              <a:gd name="T12" fmla="*/ 0 w 8676"/>
              <a:gd name="T13" fmla="*/ 2147483646 h 884"/>
              <a:gd name="T14" fmla="*/ 0 w 8676"/>
              <a:gd name="T15" fmla="*/ 2147483646 h 884"/>
              <a:gd name="T16" fmla="*/ 2147483646 w 8676"/>
              <a:gd name="T17" fmla="*/ 0 h 8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r>
              <a:rPr lang="zh-CN" altLang="en-US" dirty="0" smtClean="0"/>
              <a:t>家校共育</a:t>
            </a:r>
            <a:r>
              <a:rPr lang="en-US" altLang="zh-CN" dirty="0" smtClean="0"/>
              <a:t>---</a:t>
            </a:r>
            <a:r>
              <a:rPr lang="zh-CN" altLang="en-US" dirty="0" smtClean="0"/>
              <a:t>学校的举措</a:t>
            </a:r>
            <a:endParaRPr lang="zh-CN" alt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66713" y="14818"/>
            <a:ext cx="539750" cy="73871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solidFill>
                  <a:schemeClr val="bg1"/>
                </a:solidFill>
                <a:latin typeface="华文细黑" panose="02010600040101010101" pitchFamily="2" charset="-122"/>
              </a:rPr>
              <a:t>一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01626" y="14818"/>
            <a:ext cx="669925" cy="112183"/>
          </a:xfrm>
          <a:custGeom>
            <a:avLst/>
            <a:gdLst>
              <a:gd name="T0" fmla="*/ 2147483646 w 1156"/>
              <a:gd name="T1" fmla="*/ 0 h 142"/>
              <a:gd name="T2" fmla="*/ 2147483646 w 1156"/>
              <a:gd name="T3" fmla="*/ 0 h 142"/>
              <a:gd name="T4" fmla="*/ 2147483646 w 1156"/>
              <a:gd name="T5" fmla="*/ 2147483646 h 142"/>
              <a:gd name="T6" fmla="*/ 0 w 1156"/>
              <a:gd name="T7" fmla="*/ 2147483646 h 142"/>
              <a:gd name="T8" fmla="*/ 2147483646 w 1156"/>
              <a:gd name="T9" fmla="*/ 0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1028734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家庭教育情况问卷调查</a:t>
            </a:r>
            <a:r>
              <a:rPr lang="en-US" altLang="zh-CN" sz="3600" dirty="0" smtClean="0"/>
              <a:t>—</a:t>
            </a:r>
            <a:r>
              <a:rPr lang="zh-CN" altLang="en-US" sz="3600" dirty="0" smtClean="0"/>
              <a:t>晓黑板</a:t>
            </a:r>
            <a:endParaRPr lang="zh-CN" altLang="en-US" sz="3600" dirty="0"/>
          </a:p>
        </p:txBody>
      </p:sp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796819"/>
            <a:ext cx="8604448" cy="371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746" y="4293097"/>
            <a:ext cx="3063255" cy="245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933451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0"/>
          <p:cNvSpPr/>
          <p:nvPr/>
        </p:nvSpPr>
        <p:spPr bwMode="auto">
          <a:xfrm>
            <a:off x="971600" y="164637"/>
            <a:ext cx="2808312" cy="639696"/>
          </a:xfrm>
          <a:custGeom>
            <a:avLst/>
            <a:gdLst>
              <a:gd name="T0" fmla="*/ 2147483646 w 8676"/>
              <a:gd name="T1" fmla="*/ 0 h 884"/>
              <a:gd name="T2" fmla="*/ 2147483646 w 8676"/>
              <a:gd name="T3" fmla="*/ 0 h 884"/>
              <a:gd name="T4" fmla="*/ 2147483646 w 8676"/>
              <a:gd name="T5" fmla="*/ 2147483646 h 884"/>
              <a:gd name="T6" fmla="*/ 2147483646 w 8676"/>
              <a:gd name="T7" fmla="*/ 2147483646 h 884"/>
              <a:gd name="T8" fmla="*/ 2147483646 w 8676"/>
              <a:gd name="T9" fmla="*/ 2147483646 h 884"/>
              <a:gd name="T10" fmla="*/ 2147483646 w 8676"/>
              <a:gd name="T11" fmla="*/ 2147483646 h 884"/>
              <a:gd name="T12" fmla="*/ 0 w 8676"/>
              <a:gd name="T13" fmla="*/ 2147483646 h 884"/>
              <a:gd name="T14" fmla="*/ 0 w 8676"/>
              <a:gd name="T15" fmla="*/ 2147483646 h 884"/>
              <a:gd name="T16" fmla="*/ 2147483646 w 8676"/>
              <a:gd name="T17" fmla="*/ 0 h 8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r>
              <a:rPr lang="zh-CN" altLang="en-US" dirty="0" smtClean="0"/>
              <a:t>家校共育</a:t>
            </a:r>
            <a:r>
              <a:rPr lang="en-US" altLang="zh-CN" dirty="0" smtClean="0"/>
              <a:t>---</a:t>
            </a:r>
            <a:r>
              <a:rPr lang="zh-CN" altLang="en-US" dirty="0" smtClean="0"/>
              <a:t>学校的举措</a:t>
            </a:r>
            <a:endParaRPr lang="zh-CN" alt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66713" y="14818"/>
            <a:ext cx="539750" cy="73871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solidFill>
                  <a:schemeClr val="bg1"/>
                </a:solidFill>
                <a:latin typeface="华文细黑" panose="02010600040101010101" pitchFamily="2" charset="-122"/>
              </a:rPr>
              <a:t>一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01626" y="14818"/>
            <a:ext cx="669925" cy="112183"/>
          </a:xfrm>
          <a:custGeom>
            <a:avLst/>
            <a:gdLst>
              <a:gd name="T0" fmla="*/ 2147483646 w 1156"/>
              <a:gd name="T1" fmla="*/ 0 h 142"/>
              <a:gd name="T2" fmla="*/ 2147483646 w 1156"/>
              <a:gd name="T3" fmla="*/ 0 h 142"/>
              <a:gd name="T4" fmla="*/ 2147483646 w 1156"/>
              <a:gd name="T5" fmla="*/ 2147483646 h 142"/>
              <a:gd name="T6" fmla="*/ 0 w 1156"/>
              <a:gd name="T7" fmla="*/ 2147483646 h 142"/>
              <a:gd name="T8" fmla="*/ 2147483646 w 1156"/>
              <a:gd name="T9" fmla="*/ 0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1028734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互助式家长沙龙活动</a:t>
            </a:r>
            <a:r>
              <a:rPr lang="en-US" altLang="zh-CN" sz="3600" dirty="0" smtClean="0"/>
              <a:t>—</a:t>
            </a:r>
            <a:r>
              <a:rPr lang="zh-CN" altLang="en-US" sz="3600" dirty="0" smtClean="0"/>
              <a:t>学会有效亲子沟通</a:t>
            </a:r>
            <a:endParaRPr lang="zh-CN" alt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2180861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683568" y="2795928"/>
            <a:ext cx="6552728" cy="2862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细黑" panose="02010600040101010101" pitchFamily="2" charset="-122"/>
                <a:cs typeface="宋体" panose="02010600030101010101" pitchFamily="2" charset="-122"/>
              </a:rPr>
              <a:t>解密青春期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细黑" panose="02010600040101010101" pitchFamily="2" charset="-122"/>
                <a:cs typeface="宋体" panose="02010600030101010101" pitchFamily="2" charset="-122"/>
              </a:rPr>
              <a:t>-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细黑" panose="02010600040101010101" pitchFamily="2" charset="-122"/>
                <a:cs typeface="宋体" panose="02010600030101010101" pitchFamily="2" charset="-122"/>
              </a:rPr>
              <a:t>孩子我懂你：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华文细黑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细黑" panose="02010600040101010101" pitchFamily="2" charset="-122"/>
                <a:cs typeface="宋体" panose="02010600030101010101" pitchFamily="2" charset="-122"/>
              </a:rPr>
              <a:t>了解青春期孩子的特点和需求，为有效沟通奠定基础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细黑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细黑" panose="02010600040101010101" pitchFamily="2" charset="-122"/>
                <a:cs typeface="宋体" panose="02010600030101010101" pitchFamily="2" charset="-122"/>
              </a:rPr>
              <a:t>爱的五种语言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细黑" panose="02010600040101010101" pitchFamily="2" charset="-122"/>
                <a:cs typeface="宋体" panose="02010600030101010101" pitchFamily="2" charset="-122"/>
              </a:rPr>
              <a:t>-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细黑" panose="02010600040101010101" pitchFamily="2" charset="-122"/>
                <a:cs typeface="宋体" panose="02010600030101010101" pitchFamily="2" charset="-122"/>
              </a:rPr>
              <a:t>构建良好沟通模式：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华文细黑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细黑" panose="02010600040101010101" pitchFamily="2" charset="-122"/>
                <a:cs typeface="宋体" panose="02010600030101010101" pitchFamily="2" charset="-122"/>
              </a:rPr>
              <a:t>了解爱的五种语言，学习新的沟通角度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细黑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细黑" panose="02010600040101010101" pitchFamily="2" charset="-122"/>
                <a:cs typeface="宋体" panose="02010600030101010101" pitchFamily="2" charset="-122"/>
              </a:rPr>
              <a:t>正向沟通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细黑" panose="02010600040101010101" pitchFamily="2" charset="-122"/>
                <a:cs typeface="宋体" panose="02010600030101010101" pitchFamily="2" charset="-122"/>
              </a:rPr>
              <a:t>-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细黑" panose="02010600040101010101" pitchFamily="2" charset="-122"/>
                <a:cs typeface="宋体" panose="02010600030101010101" pitchFamily="2" charset="-122"/>
              </a:rPr>
              <a:t>掌握肯定的力量：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华文细黑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细黑" panose="02010600040101010101" pitchFamily="2" charset="-122"/>
                <a:cs typeface="宋体" panose="02010600030101010101" pitchFamily="2" charset="-122"/>
              </a:rPr>
              <a:t>学习肯定的语言，在沟通中运用正向表达，改善沟通效果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细黑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细黑" panose="02010600040101010101" pitchFamily="2" charset="-122"/>
                <a:cs typeface="宋体" panose="02010600030101010101" pitchFamily="2" charset="-122"/>
              </a:rPr>
              <a:t>一致性沟通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细黑" panose="02010600040101010101" pitchFamily="2" charset="-122"/>
                <a:cs typeface="宋体" panose="02010600030101010101" pitchFamily="2" charset="-122"/>
              </a:rPr>
              <a:t>-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细黑" panose="02010600040101010101" pitchFamily="2" charset="-122"/>
                <a:cs typeface="宋体" panose="02010600030101010101" pitchFamily="2" charset="-122"/>
              </a:rPr>
              <a:t>关注与看见：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华文细黑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细黑" panose="02010600040101010101" pitchFamily="2" charset="-122"/>
                <a:cs typeface="宋体" panose="02010600030101010101" pitchFamily="2" charset="-122"/>
              </a:rPr>
              <a:t>学习一致性沟通，掌握与孩子的聊天技巧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细黑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细黑" panose="02010600040101010101" pitchFamily="2" charset="-122"/>
                <a:cs typeface="宋体" panose="02010600030101010101" pitchFamily="2" charset="-122"/>
              </a:rPr>
              <a:t>非语言沟通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细黑" panose="02010600040101010101" pitchFamily="2" charset="-122"/>
                <a:cs typeface="宋体" panose="02010600030101010101" pitchFamily="2" charset="-122"/>
              </a:rPr>
              <a:t>-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细黑" panose="02010600040101010101" pitchFamily="2" charset="-122"/>
                <a:cs typeface="宋体" panose="02010600030101010101" pitchFamily="2" charset="-122"/>
              </a:rPr>
              <a:t>让身体说话：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华文细黑" panose="02010600040101010101" pitchFamily="2" charset="-122"/>
              <a:cs typeface="宋体" panose="02010600030101010101" pitchFamily="2" charset="-122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细黑" panose="02010600040101010101" pitchFamily="2" charset="-122"/>
                <a:cs typeface="宋体" panose="02010600030101010101" pitchFamily="2" charset="-122"/>
              </a:rPr>
              <a:t>学习运用肢体语言，强化或改善沟通效果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细黑" panose="0201060004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微信图片_20191114153444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03648" y="1700808"/>
            <a:ext cx="5040560" cy="504056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0" y="933451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0"/>
          <p:cNvSpPr/>
          <p:nvPr/>
        </p:nvSpPr>
        <p:spPr bwMode="auto">
          <a:xfrm>
            <a:off x="971600" y="164637"/>
            <a:ext cx="2808312" cy="639696"/>
          </a:xfrm>
          <a:custGeom>
            <a:avLst/>
            <a:gdLst>
              <a:gd name="T0" fmla="*/ 2147483646 w 8676"/>
              <a:gd name="T1" fmla="*/ 0 h 884"/>
              <a:gd name="T2" fmla="*/ 2147483646 w 8676"/>
              <a:gd name="T3" fmla="*/ 0 h 884"/>
              <a:gd name="T4" fmla="*/ 2147483646 w 8676"/>
              <a:gd name="T5" fmla="*/ 2147483646 h 884"/>
              <a:gd name="T6" fmla="*/ 2147483646 w 8676"/>
              <a:gd name="T7" fmla="*/ 2147483646 h 884"/>
              <a:gd name="T8" fmla="*/ 2147483646 w 8676"/>
              <a:gd name="T9" fmla="*/ 2147483646 h 884"/>
              <a:gd name="T10" fmla="*/ 2147483646 w 8676"/>
              <a:gd name="T11" fmla="*/ 2147483646 h 884"/>
              <a:gd name="T12" fmla="*/ 0 w 8676"/>
              <a:gd name="T13" fmla="*/ 2147483646 h 884"/>
              <a:gd name="T14" fmla="*/ 0 w 8676"/>
              <a:gd name="T15" fmla="*/ 2147483646 h 884"/>
              <a:gd name="T16" fmla="*/ 2147483646 w 8676"/>
              <a:gd name="T17" fmla="*/ 0 h 8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r>
              <a:rPr lang="zh-CN" altLang="en-US" dirty="0" smtClean="0"/>
              <a:t>家校共育</a:t>
            </a:r>
            <a:r>
              <a:rPr lang="en-US" altLang="zh-CN" dirty="0" smtClean="0"/>
              <a:t>---</a:t>
            </a:r>
            <a:r>
              <a:rPr lang="zh-CN" altLang="en-US" dirty="0" smtClean="0"/>
              <a:t>学校的举措</a:t>
            </a:r>
            <a:endParaRPr lang="zh-CN" alt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66713" y="14818"/>
            <a:ext cx="539750" cy="73871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solidFill>
                  <a:schemeClr val="bg1"/>
                </a:solidFill>
                <a:latin typeface="华文细黑" panose="02010600040101010101" pitchFamily="2" charset="-122"/>
              </a:rPr>
              <a:t>一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01626" y="14818"/>
            <a:ext cx="669925" cy="112183"/>
          </a:xfrm>
          <a:custGeom>
            <a:avLst/>
            <a:gdLst>
              <a:gd name="T0" fmla="*/ 2147483646 w 1156"/>
              <a:gd name="T1" fmla="*/ 0 h 142"/>
              <a:gd name="T2" fmla="*/ 2147483646 w 1156"/>
              <a:gd name="T3" fmla="*/ 0 h 142"/>
              <a:gd name="T4" fmla="*/ 2147483646 w 1156"/>
              <a:gd name="T5" fmla="*/ 2147483646 h 142"/>
              <a:gd name="T6" fmla="*/ 0 w 1156"/>
              <a:gd name="T7" fmla="*/ 2147483646 h 142"/>
              <a:gd name="T8" fmla="*/ 2147483646 w 1156"/>
              <a:gd name="T9" fmla="*/ 0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932723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互助式家长沙龙活动</a:t>
            </a:r>
            <a:r>
              <a:rPr lang="en-US" altLang="zh-CN" sz="3600" dirty="0" smtClean="0"/>
              <a:t>—</a:t>
            </a:r>
            <a:r>
              <a:rPr lang="zh-CN" altLang="en-US" sz="3600" dirty="0" smtClean="0"/>
              <a:t>学会有效亲子沟通</a:t>
            </a:r>
            <a:endParaRPr lang="zh-CN" alt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2180861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3" name="图片 12" descr="微信图片_20191114153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5040560" cy="5157192"/>
          </a:xfrm>
          <a:prstGeom prst="rect">
            <a:avLst/>
          </a:prstGeom>
        </p:spPr>
      </p:pic>
      <p:pic>
        <p:nvPicPr>
          <p:cNvPr id="15" name="图片 14" descr="微信图片_20191114153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745433"/>
            <a:ext cx="5616624" cy="5047852"/>
          </a:xfrm>
          <a:prstGeom prst="rect">
            <a:avLst/>
          </a:prstGeom>
        </p:spPr>
      </p:pic>
      <p:pic>
        <p:nvPicPr>
          <p:cNvPr id="16" name="图片 15" descr="微信图片_201911141535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766089"/>
            <a:ext cx="5616624" cy="509191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933451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0"/>
          <p:cNvSpPr/>
          <p:nvPr/>
        </p:nvSpPr>
        <p:spPr bwMode="auto">
          <a:xfrm>
            <a:off x="971600" y="164637"/>
            <a:ext cx="2808312" cy="639696"/>
          </a:xfrm>
          <a:custGeom>
            <a:avLst/>
            <a:gdLst>
              <a:gd name="T0" fmla="*/ 2147483646 w 8676"/>
              <a:gd name="T1" fmla="*/ 0 h 884"/>
              <a:gd name="T2" fmla="*/ 2147483646 w 8676"/>
              <a:gd name="T3" fmla="*/ 0 h 884"/>
              <a:gd name="T4" fmla="*/ 2147483646 w 8676"/>
              <a:gd name="T5" fmla="*/ 2147483646 h 884"/>
              <a:gd name="T6" fmla="*/ 2147483646 w 8676"/>
              <a:gd name="T7" fmla="*/ 2147483646 h 884"/>
              <a:gd name="T8" fmla="*/ 2147483646 w 8676"/>
              <a:gd name="T9" fmla="*/ 2147483646 h 884"/>
              <a:gd name="T10" fmla="*/ 2147483646 w 8676"/>
              <a:gd name="T11" fmla="*/ 2147483646 h 884"/>
              <a:gd name="T12" fmla="*/ 0 w 8676"/>
              <a:gd name="T13" fmla="*/ 2147483646 h 884"/>
              <a:gd name="T14" fmla="*/ 0 w 8676"/>
              <a:gd name="T15" fmla="*/ 2147483646 h 884"/>
              <a:gd name="T16" fmla="*/ 2147483646 w 8676"/>
              <a:gd name="T17" fmla="*/ 0 h 8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r>
              <a:rPr lang="zh-CN" altLang="en-US" dirty="0" smtClean="0"/>
              <a:t>家校共育</a:t>
            </a:r>
            <a:r>
              <a:rPr lang="en-US" altLang="zh-CN" dirty="0" smtClean="0"/>
              <a:t>---</a:t>
            </a:r>
            <a:r>
              <a:rPr lang="zh-CN" altLang="en-US" dirty="0" smtClean="0"/>
              <a:t>学校的举措</a:t>
            </a:r>
            <a:endParaRPr lang="zh-CN" alt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66713" y="14818"/>
            <a:ext cx="539750" cy="73871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solidFill>
                  <a:schemeClr val="bg1"/>
                </a:solidFill>
                <a:latin typeface="华文细黑" panose="02010600040101010101" pitchFamily="2" charset="-122"/>
              </a:rPr>
              <a:t>一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01626" y="14818"/>
            <a:ext cx="669925" cy="112183"/>
          </a:xfrm>
          <a:custGeom>
            <a:avLst/>
            <a:gdLst>
              <a:gd name="T0" fmla="*/ 2147483646 w 1156"/>
              <a:gd name="T1" fmla="*/ 0 h 142"/>
              <a:gd name="T2" fmla="*/ 2147483646 w 1156"/>
              <a:gd name="T3" fmla="*/ 0 h 142"/>
              <a:gd name="T4" fmla="*/ 2147483646 w 1156"/>
              <a:gd name="T5" fmla="*/ 2147483646 h 142"/>
              <a:gd name="T6" fmla="*/ 0 w 1156"/>
              <a:gd name="T7" fmla="*/ 2147483646 h 142"/>
              <a:gd name="T8" fmla="*/ 2147483646 w 1156"/>
              <a:gd name="T9" fmla="*/ 0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95536" y="1124745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家长会主题讲座</a:t>
            </a:r>
            <a:r>
              <a:rPr lang="en-US" altLang="zh-CN" sz="3600" dirty="0" smtClean="0"/>
              <a:t>---</a:t>
            </a:r>
            <a:r>
              <a:rPr lang="zh-CN" altLang="en-US" sz="3600" dirty="0" smtClean="0"/>
              <a:t>主题多元</a:t>
            </a:r>
            <a:endParaRPr lang="zh-CN" alt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2180861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8" name="图片 17" descr="微信图片_2019111410300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7504" y="2276872"/>
            <a:ext cx="4104456" cy="4104456"/>
          </a:xfrm>
          <a:prstGeom prst="rect">
            <a:avLst/>
          </a:prstGeom>
        </p:spPr>
      </p:pic>
      <p:pic>
        <p:nvPicPr>
          <p:cNvPr id="19" name="图片 18" descr="微信图片_20191114103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276872"/>
            <a:ext cx="4224469" cy="422446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933451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0"/>
          <p:cNvSpPr/>
          <p:nvPr/>
        </p:nvSpPr>
        <p:spPr bwMode="auto">
          <a:xfrm>
            <a:off x="971600" y="164637"/>
            <a:ext cx="2808312" cy="639696"/>
          </a:xfrm>
          <a:custGeom>
            <a:avLst/>
            <a:gdLst>
              <a:gd name="T0" fmla="*/ 2147483646 w 8676"/>
              <a:gd name="T1" fmla="*/ 0 h 884"/>
              <a:gd name="T2" fmla="*/ 2147483646 w 8676"/>
              <a:gd name="T3" fmla="*/ 0 h 884"/>
              <a:gd name="T4" fmla="*/ 2147483646 w 8676"/>
              <a:gd name="T5" fmla="*/ 2147483646 h 884"/>
              <a:gd name="T6" fmla="*/ 2147483646 w 8676"/>
              <a:gd name="T7" fmla="*/ 2147483646 h 884"/>
              <a:gd name="T8" fmla="*/ 2147483646 w 8676"/>
              <a:gd name="T9" fmla="*/ 2147483646 h 884"/>
              <a:gd name="T10" fmla="*/ 2147483646 w 8676"/>
              <a:gd name="T11" fmla="*/ 2147483646 h 884"/>
              <a:gd name="T12" fmla="*/ 0 w 8676"/>
              <a:gd name="T13" fmla="*/ 2147483646 h 884"/>
              <a:gd name="T14" fmla="*/ 0 w 8676"/>
              <a:gd name="T15" fmla="*/ 2147483646 h 884"/>
              <a:gd name="T16" fmla="*/ 2147483646 w 8676"/>
              <a:gd name="T17" fmla="*/ 0 h 8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r>
              <a:rPr lang="zh-CN" altLang="en-US" dirty="0" smtClean="0"/>
              <a:t>家校共育</a:t>
            </a:r>
            <a:r>
              <a:rPr lang="en-US" altLang="zh-CN" dirty="0" smtClean="0"/>
              <a:t>---</a:t>
            </a:r>
            <a:r>
              <a:rPr lang="zh-CN" altLang="en-US" dirty="0" smtClean="0"/>
              <a:t>学校的举措</a:t>
            </a:r>
            <a:endParaRPr lang="zh-CN" alt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66713" y="14818"/>
            <a:ext cx="539750" cy="73871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solidFill>
                  <a:schemeClr val="bg1"/>
                </a:solidFill>
                <a:latin typeface="华文细黑" panose="02010600040101010101" pitchFamily="2" charset="-122"/>
              </a:rPr>
              <a:t>一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01626" y="14818"/>
            <a:ext cx="669925" cy="112183"/>
          </a:xfrm>
          <a:custGeom>
            <a:avLst/>
            <a:gdLst>
              <a:gd name="T0" fmla="*/ 2147483646 w 1156"/>
              <a:gd name="T1" fmla="*/ 0 h 142"/>
              <a:gd name="T2" fmla="*/ 2147483646 w 1156"/>
              <a:gd name="T3" fmla="*/ 0 h 142"/>
              <a:gd name="T4" fmla="*/ 2147483646 w 1156"/>
              <a:gd name="T5" fmla="*/ 2147483646 h 142"/>
              <a:gd name="T6" fmla="*/ 0 w 1156"/>
              <a:gd name="T7" fmla="*/ 2147483646 h 142"/>
              <a:gd name="T8" fmla="*/ 2147483646 w 1156"/>
              <a:gd name="T9" fmla="*/ 0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95536" y="1124745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家长会主题讲座</a:t>
            </a:r>
            <a:endParaRPr lang="zh-CN" alt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2180861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8" name="图片 17" descr="微信图片_2019111410300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7504" y="2276872"/>
            <a:ext cx="4104456" cy="4104456"/>
          </a:xfrm>
          <a:prstGeom prst="rect">
            <a:avLst/>
          </a:prstGeom>
        </p:spPr>
      </p:pic>
      <p:pic>
        <p:nvPicPr>
          <p:cNvPr id="19" name="图片 18" descr="微信图片_20191114103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276872"/>
            <a:ext cx="4224469" cy="422446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933451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0"/>
          <p:cNvSpPr/>
          <p:nvPr/>
        </p:nvSpPr>
        <p:spPr bwMode="auto">
          <a:xfrm>
            <a:off x="971600" y="164637"/>
            <a:ext cx="2808312" cy="639696"/>
          </a:xfrm>
          <a:custGeom>
            <a:avLst/>
            <a:gdLst>
              <a:gd name="T0" fmla="*/ 2147483646 w 8676"/>
              <a:gd name="T1" fmla="*/ 0 h 884"/>
              <a:gd name="T2" fmla="*/ 2147483646 w 8676"/>
              <a:gd name="T3" fmla="*/ 0 h 884"/>
              <a:gd name="T4" fmla="*/ 2147483646 w 8676"/>
              <a:gd name="T5" fmla="*/ 2147483646 h 884"/>
              <a:gd name="T6" fmla="*/ 2147483646 w 8676"/>
              <a:gd name="T7" fmla="*/ 2147483646 h 884"/>
              <a:gd name="T8" fmla="*/ 2147483646 w 8676"/>
              <a:gd name="T9" fmla="*/ 2147483646 h 884"/>
              <a:gd name="T10" fmla="*/ 2147483646 w 8676"/>
              <a:gd name="T11" fmla="*/ 2147483646 h 884"/>
              <a:gd name="T12" fmla="*/ 0 w 8676"/>
              <a:gd name="T13" fmla="*/ 2147483646 h 884"/>
              <a:gd name="T14" fmla="*/ 0 w 8676"/>
              <a:gd name="T15" fmla="*/ 2147483646 h 884"/>
              <a:gd name="T16" fmla="*/ 2147483646 w 8676"/>
              <a:gd name="T17" fmla="*/ 0 h 8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r>
              <a:rPr lang="zh-CN" altLang="en-US" dirty="0" smtClean="0"/>
              <a:t>家校共育</a:t>
            </a:r>
            <a:r>
              <a:rPr lang="en-US" altLang="zh-CN" dirty="0" smtClean="0"/>
              <a:t>---</a:t>
            </a:r>
            <a:r>
              <a:rPr lang="zh-CN" altLang="en-US" dirty="0" smtClean="0"/>
              <a:t>学校的举措</a:t>
            </a:r>
            <a:endParaRPr lang="zh-CN" alt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66713" y="14818"/>
            <a:ext cx="539750" cy="73871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solidFill>
                  <a:schemeClr val="bg1"/>
                </a:solidFill>
                <a:latin typeface="华文细黑" panose="02010600040101010101" pitchFamily="2" charset="-122"/>
              </a:rPr>
              <a:t>一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01626" y="14818"/>
            <a:ext cx="669925" cy="112183"/>
          </a:xfrm>
          <a:custGeom>
            <a:avLst/>
            <a:gdLst>
              <a:gd name="T0" fmla="*/ 2147483646 w 1156"/>
              <a:gd name="T1" fmla="*/ 0 h 142"/>
              <a:gd name="T2" fmla="*/ 2147483646 w 1156"/>
              <a:gd name="T3" fmla="*/ 0 h 142"/>
              <a:gd name="T4" fmla="*/ 2147483646 w 1156"/>
              <a:gd name="T5" fmla="*/ 2147483646 h 142"/>
              <a:gd name="T6" fmla="*/ 0 w 1156"/>
              <a:gd name="T7" fmla="*/ 2147483646 h 142"/>
              <a:gd name="T8" fmla="*/ 2147483646 w 1156"/>
              <a:gd name="T9" fmla="*/ 0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95536" y="1124745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日常家校沟通</a:t>
            </a:r>
            <a:r>
              <a:rPr lang="en-US" altLang="zh-CN" sz="3600" dirty="0" smtClean="0"/>
              <a:t>—</a:t>
            </a:r>
            <a:r>
              <a:rPr lang="zh-CN" altLang="en-US" sz="3600" dirty="0" smtClean="0"/>
              <a:t>制度化、科学化</a:t>
            </a:r>
            <a:endParaRPr lang="zh-CN" alt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2180861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1777" y="2084851"/>
            <a:ext cx="2404771" cy="459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7" y="2084851"/>
            <a:ext cx="252027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126855"/>
            <a:ext cx="2448272" cy="443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933451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0"/>
          <p:cNvSpPr/>
          <p:nvPr/>
        </p:nvSpPr>
        <p:spPr bwMode="auto">
          <a:xfrm>
            <a:off x="971600" y="164637"/>
            <a:ext cx="2808312" cy="639696"/>
          </a:xfrm>
          <a:custGeom>
            <a:avLst/>
            <a:gdLst>
              <a:gd name="T0" fmla="*/ 2147483646 w 8676"/>
              <a:gd name="T1" fmla="*/ 0 h 884"/>
              <a:gd name="T2" fmla="*/ 2147483646 w 8676"/>
              <a:gd name="T3" fmla="*/ 0 h 884"/>
              <a:gd name="T4" fmla="*/ 2147483646 w 8676"/>
              <a:gd name="T5" fmla="*/ 2147483646 h 884"/>
              <a:gd name="T6" fmla="*/ 2147483646 w 8676"/>
              <a:gd name="T7" fmla="*/ 2147483646 h 884"/>
              <a:gd name="T8" fmla="*/ 2147483646 w 8676"/>
              <a:gd name="T9" fmla="*/ 2147483646 h 884"/>
              <a:gd name="T10" fmla="*/ 2147483646 w 8676"/>
              <a:gd name="T11" fmla="*/ 2147483646 h 884"/>
              <a:gd name="T12" fmla="*/ 0 w 8676"/>
              <a:gd name="T13" fmla="*/ 2147483646 h 884"/>
              <a:gd name="T14" fmla="*/ 0 w 8676"/>
              <a:gd name="T15" fmla="*/ 2147483646 h 884"/>
              <a:gd name="T16" fmla="*/ 2147483646 w 8676"/>
              <a:gd name="T17" fmla="*/ 0 h 8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r>
              <a:rPr lang="zh-CN" altLang="en-US" dirty="0" smtClean="0"/>
              <a:t>家校共育</a:t>
            </a:r>
            <a:r>
              <a:rPr lang="en-US" altLang="zh-CN" dirty="0" smtClean="0"/>
              <a:t>---</a:t>
            </a:r>
            <a:r>
              <a:rPr lang="zh-CN" altLang="en-US" dirty="0" smtClean="0"/>
              <a:t>学校的举措</a:t>
            </a:r>
            <a:endParaRPr lang="zh-CN" alt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66713" y="14818"/>
            <a:ext cx="539750" cy="73871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solidFill>
                  <a:schemeClr val="bg1"/>
                </a:solidFill>
                <a:latin typeface="华文细黑" panose="02010600040101010101" pitchFamily="2" charset="-122"/>
              </a:rPr>
              <a:t>一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01626" y="14818"/>
            <a:ext cx="669925" cy="112183"/>
          </a:xfrm>
          <a:custGeom>
            <a:avLst/>
            <a:gdLst>
              <a:gd name="T0" fmla="*/ 2147483646 w 1156"/>
              <a:gd name="T1" fmla="*/ 0 h 142"/>
              <a:gd name="T2" fmla="*/ 2147483646 w 1156"/>
              <a:gd name="T3" fmla="*/ 0 h 142"/>
              <a:gd name="T4" fmla="*/ 2147483646 w 1156"/>
              <a:gd name="T5" fmla="*/ 2147483646 h 142"/>
              <a:gd name="T6" fmla="*/ 0 w 1156"/>
              <a:gd name="T7" fmla="*/ 2147483646 h 142"/>
              <a:gd name="T8" fmla="*/ 2147483646 w 1156"/>
              <a:gd name="T9" fmla="*/ 0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95536" y="1124745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校园开放活动</a:t>
            </a:r>
            <a:r>
              <a:rPr lang="en-US" altLang="zh-CN" sz="3600" dirty="0" smtClean="0"/>
              <a:t>---</a:t>
            </a:r>
            <a:r>
              <a:rPr lang="zh-CN" altLang="en-US" sz="3600" dirty="0" smtClean="0"/>
              <a:t>增进了解</a:t>
            </a:r>
            <a:endParaRPr lang="zh-CN" alt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2180861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47664" y="2180861"/>
            <a:ext cx="4574956" cy="438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3568" y="0"/>
            <a:ext cx="3960440" cy="643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92080" y="932723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0070C0"/>
                </a:solidFill>
              </a:rPr>
              <a:t>请各位家长拿起手机扫图中二维码，配合完成一个家庭教育小调查。谢谢合作！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933451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0"/>
          <p:cNvSpPr/>
          <p:nvPr/>
        </p:nvSpPr>
        <p:spPr bwMode="auto">
          <a:xfrm>
            <a:off x="971600" y="164637"/>
            <a:ext cx="2808312" cy="639696"/>
          </a:xfrm>
          <a:custGeom>
            <a:avLst/>
            <a:gdLst>
              <a:gd name="T0" fmla="*/ 2147483646 w 8676"/>
              <a:gd name="T1" fmla="*/ 0 h 884"/>
              <a:gd name="T2" fmla="*/ 2147483646 w 8676"/>
              <a:gd name="T3" fmla="*/ 0 h 884"/>
              <a:gd name="T4" fmla="*/ 2147483646 w 8676"/>
              <a:gd name="T5" fmla="*/ 2147483646 h 884"/>
              <a:gd name="T6" fmla="*/ 2147483646 w 8676"/>
              <a:gd name="T7" fmla="*/ 2147483646 h 884"/>
              <a:gd name="T8" fmla="*/ 2147483646 w 8676"/>
              <a:gd name="T9" fmla="*/ 2147483646 h 884"/>
              <a:gd name="T10" fmla="*/ 2147483646 w 8676"/>
              <a:gd name="T11" fmla="*/ 2147483646 h 884"/>
              <a:gd name="T12" fmla="*/ 0 w 8676"/>
              <a:gd name="T13" fmla="*/ 2147483646 h 884"/>
              <a:gd name="T14" fmla="*/ 0 w 8676"/>
              <a:gd name="T15" fmla="*/ 2147483646 h 884"/>
              <a:gd name="T16" fmla="*/ 2147483646 w 8676"/>
              <a:gd name="T17" fmla="*/ 0 h 8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r>
              <a:rPr lang="zh-CN" altLang="en-US" dirty="0" smtClean="0"/>
              <a:t>家校共育</a:t>
            </a:r>
            <a:r>
              <a:rPr lang="en-US" altLang="zh-CN" dirty="0" smtClean="0"/>
              <a:t>---</a:t>
            </a:r>
            <a:r>
              <a:rPr lang="zh-CN" altLang="en-US" dirty="0" smtClean="0"/>
              <a:t>学校的举措</a:t>
            </a:r>
            <a:endParaRPr lang="zh-CN" alt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66713" y="14818"/>
            <a:ext cx="539750" cy="73871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solidFill>
                  <a:schemeClr val="bg1"/>
                </a:solidFill>
                <a:latin typeface="华文细黑" panose="02010600040101010101" pitchFamily="2" charset="-122"/>
              </a:rPr>
              <a:t>一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01626" y="14818"/>
            <a:ext cx="669925" cy="112183"/>
          </a:xfrm>
          <a:custGeom>
            <a:avLst/>
            <a:gdLst>
              <a:gd name="T0" fmla="*/ 2147483646 w 1156"/>
              <a:gd name="T1" fmla="*/ 0 h 142"/>
              <a:gd name="T2" fmla="*/ 2147483646 w 1156"/>
              <a:gd name="T3" fmla="*/ 0 h 142"/>
              <a:gd name="T4" fmla="*/ 2147483646 w 1156"/>
              <a:gd name="T5" fmla="*/ 2147483646 h 142"/>
              <a:gd name="T6" fmla="*/ 0 w 1156"/>
              <a:gd name="T7" fmla="*/ 2147483646 h 142"/>
              <a:gd name="T8" fmla="*/ 2147483646 w 1156"/>
              <a:gd name="T9" fmla="*/ 0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67544" y="1124745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请家长：</a:t>
            </a:r>
            <a:endParaRPr lang="en-US" altLang="zh-CN" sz="3600" dirty="0" smtClean="0"/>
          </a:p>
          <a:p>
            <a:endParaRPr lang="zh-CN" alt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2276872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学校活动</a:t>
            </a:r>
            <a:r>
              <a:rPr lang="en-US" altLang="zh-CN" sz="3200" dirty="0" smtClean="0"/>
              <a:t>—</a:t>
            </a:r>
            <a:r>
              <a:rPr lang="zh-CN" altLang="en-US" sz="3200" dirty="0" smtClean="0"/>
              <a:t>积极参与</a:t>
            </a:r>
            <a:endParaRPr lang="en-US" altLang="zh-CN" sz="3200" dirty="0" smtClean="0"/>
          </a:p>
          <a:p>
            <a:r>
              <a:rPr lang="zh-CN" altLang="en-US" sz="3200" dirty="0" smtClean="0"/>
              <a:t>（家长会、问卷、沙龙等）</a:t>
            </a:r>
            <a:endParaRPr lang="en-US" altLang="zh-CN" sz="3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79512" y="3813043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文细黑" panose="02010600040101010101" pitchFamily="2" charset="-122"/>
              </a:rPr>
              <a:t>日常管理</a:t>
            </a:r>
            <a:r>
              <a:rPr lang="en-US" altLang="zh-CN" sz="3200" dirty="0" smtClean="0">
                <a:latin typeface="华文细黑" panose="02010600040101010101" pitchFamily="2" charset="-122"/>
              </a:rPr>
              <a:t>—</a:t>
            </a:r>
            <a:r>
              <a:rPr lang="zh-CN" altLang="en-US" sz="3200" dirty="0" smtClean="0">
                <a:latin typeface="华文细黑" panose="02010600040101010101" pitchFamily="2" charset="-122"/>
              </a:rPr>
              <a:t>沟通配合   </a:t>
            </a:r>
            <a:r>
              <a:rPr lang="en-US" altLang="zh-CN" sz="3200" dirty="0" smtClean="0">
                <a:latin typeface="华文细黑" panose="02010600040101010101" pitchFamily="2" charset="-122"/>
              </a:rPr>
              <a:t>1+1</a:t>
            </a:r>
            <a:r>
              <a:rPr lang="en-US" altLang="zh-CN" sz="3200" dirty="0" smtClean="0"/>
              <a:t>&gt;2</a:t>
            </a:r>
            <a:endParaRPr lang="en-US" altLang="zh-CN" sz="3200" dirty="0" smtClean="0">
              <a:latin typeface="华文细黑" panose="02010600040101010101" pitchFamily="2" charset="-122"/>
            </a:endParaRPr>
          </a:p>
        </p:txBody>
      </p:sp>
      <p:pic>
        <p:nvPicPr>
          <p:cNvPr id="292866" name="Picture 2" descr="http://imgb11.photophoto.cn/20170606/jiaxiaohezuogongzhuhaizimeihaoweilai-23318176_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04248" y="1988840"/>
            <a:ext cx="2160240" cy="46513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751783" y="756131"/>
            <a:ext cx="79208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       </a:t>
            </a:r>
            <a:r>
              <a:rPr lang="zh-CN" altLang="zh-CN" dirty="0" smtClean="0"/>
              <a:t>在一个人的</a:t>
            </a:r>
            <a:r>
              <a:rPr lang="zh-CN" altLang="en-US" dirty="0" smtClean="0"/>
              <a:t>成长</a:t>
            </a:r>
            <a:r>
              <a:rPr lang="zh-CN" altLang="zh-CN" dirty="0" smtClean="0"/>
              <a:t>经历中，</a:t>
            </a:r>
            <a:r>
              <a:rPr lang="zh-CN" altLang="en-US" dirty="0" smtClean="0"/>
              <a:t>父母</a:t>
            </a:r>
            <a:r>
              <a:rPr lang="zh-CN" altLang="zh-CN" dirty="0" smtClean="0"/>
              <a:t>对孩子影响</a:t>
            </a:r>
            <a:r>
              <a:rPr lang="zh-CN" altLang="en-US" dirty="0" smtClean="0"/>
              <a:t>是非常</a:t>
            </a:r>
            <a:r>
              <a:rPr lang="zh-CN" altLang="zh-CN" dirty="0" smtClean="0"/>
              <a:t>大的。</a:t>
            </a:r>
            <a:r>
              <a:rPr lang="zh-CN" altLang="en-US" dirty="0" smtClean="0"/>
              <a:t>尤其</a:t>
            </a:r>
            <a:r>
              <a:rPr lang="zh-CN" altLang="zh-CN" dirty="0" smtClean="0"/>
              <a:t>在生命的成长过程中，孩子最需要的东西往往是学校无法给予的，父母在孩子成长中的作用无法替代。学校能给孩子知识、技能、能力，而家庭为孩子提供人性、情感、自尊、自信、品位、视野、生涯规划等，这些比前者更能决定孩子将来是否成功。</a:t>
            </a:r>
            <a:endParaRPr lang="zh-CN" altLang="en-US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AutoShape 23"/>
          <p:cNvSpPr>
            <a:spLocks noChangeArrowheads="1"/>
          </p:cNvSpPr>
          <p:nvPr/>
        </p:nvSpPr>
        <p:spPr bwMode="auto">
          <a:xfrm>
            <a:off x="323528" y="1078344"/>
            <a:ext cx="268288" cy="334433"/>
          </a:xfrm>
          <a:prstGeom prst="chevron">
            <a:avLst>
              <a:gd name="adj" fmla="val 56358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CN" altLang="en-US" sz="2000"/>
          </a:p>
        </p:txBody>
      </p:sp>
      <p:sp>
        <p:nvSpPr>
          <p:cNvPr id="64" name="AutoShape 23"/>
          <p:cNvSpPr>
            <a:spLocks noChangeArrowheads="1"/>
          </p:cNvSpPr>
          <p:nvPr/>
        </p:nvSpPr>
        <p:spPr bwMode="auto">
          <a:xfrm>
            <a:off x="518791" y="1078344"/>
            <a:ext cx="266700" cy="334433"/>
          </a:xfrm>
          <a:prstGeom prst="chevron">
            <a:avLst>
              <a:gd name="adj" fmla="val 56025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CN" altLang="en-US" sz="2000"/>
          </a:p>
        </p:txBody>
      </p:sp>
      <p:sp>
        <p:nvSpPr>
          <p:cNvPr id="18" name="TextBox 14"/>
          <p:cNvSpPr>
            <a:spLocks noChangeArrowheads="1"/>
          </p:cNvSpPr>
          <p:nvPr/>
        </p:nvSpPr>
        <p:spPr bwMode="auto">
          <a:xfrm>
            <a:off x="2071688" y="5158317"/>
            <a:ext cx="7921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b="0">
                <a:solidFill>
                  <a:schemeClr val="bg1"/>
                </a:solidFill>
                <a:latin typeface="方正正粗黑简体" panose="02000000000000000000" charset="-122"/>
                <a:ea typeface="方正正粗黑简体" panose="02000000000000000000" charset="-122"/>
                <a:cs typeface="方正正粗黑简体" panose="02000000000000000000" charset="-122"/>
                <a:sym typeface="微软雅黑" panose="020B0503020204020204" pitchFamily="34" charset="-122"/>
              </a:rPr>
              <a:t>工作规划</a:t>
            </a:r>
            <a:endParaRPr lang="zh-CN" altLang="en-US" b="0">
              <a:solidFill>
                <a:schemeClr val="bg1"/>
              </a:solidFill>
              <a:latin typeface="方正正粗黑简体" panose="02000000000000000000" charset="-122"/>
              <a:ea typeface="方正正粗黑简体" panose="02000000000000000000" charset="-122"/>
              <a:cs typeface="方正正粗黑简体" panose="02000000000000000000" charset="-122"/>
              <a:sym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156575" y="4239684"/>
            <a:ext cx="419100" cy="285749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9" name="Picture 2" descr="封面1副本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2" b="59445"/>
          <a:stretch>
            <a:fillRect/>
          </a:stretch>
        </p:blipFill>
        <p:spPr bwMode="auto">
          <a:xfrm>
            <a:off x="-1044624" y="4043864"/>
            <a:ext cx="10580726" cy="322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933451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0"/>
          <p:cNvSpPr/>
          <p:nvPr/>
        </p:nvSpPr>
        <p:spPr bwMode="auto">
          <a:xfrm>
            <a:off x="971600" y="164637"/>
            <a:ext cx="2808312" cy="639696"/>
          </a:xfrm>
          <a:custGeom>
            <a:avLst/>
            <a:gdLst>
              <a:gd name="T0" fmla="*/ 2147483646 w 8676"/>
              <a:gd name="T1" fmla="*/ 0 h 884"/>
              <a:gd name="T2" fmla="*/ 2147483646 w 8676"/>
              <a:gd name="T3" fmla="*/ 0 h 884"/>
              <a:gd name="T4" fmla="*/ 2147483646 w 8676"/>
              <a:gd name="T5" fmla="*/ 2147483646 h 884"/>
              <a:gd name="T6" fmla="*/ 2147483646 w 8676"/>
              <a:gd name="T7" fmla="*/ 2147483646 h 884"/>
              <a:gd name="T8" fmla="*/ 2147483646 w 8676"/>
              <a:gd name="T9" fmla="*/ 2147483646 h 884"/>
              <a:gd name="T10" fmla="*/ 2147483646 w 8676"/>
              <a:gd name="T11" fmla="*/ 2147483646 h 884"/>
              <a:gd name="T12" fmla="*/ 0 w 8676"/>
              <a:gd name="T13" fmla="*/ 2147483646 h 884"/>
              <a:gd name="T14" fmla="*/ 0 w 8676"/>
              <a:gd name="T15" fmla="*/ 2147483646 h 884"/>
              <a:gd name="T16" fmla="*/ 2147483646 w 8676"/>
              <a:gd name="T17" fmla="*/ 0 h 8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r>
              <a:rPr lang="zh-CN" altLang="en-US" sz="2800" dirty="0" smtClean="0"/>
              <a:t>主要内容</a:t>
            </a:r>
            <a:endParaRPr lang="zh-CN" altLang="en-US" sz="2800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66713" y="14818"/>
            <a:ext cx="539750" cy="73871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01626" y="14818"/>
            <a:ext cx="669925" cy="112183"/>
          </a:xfrm>
          <a:custGeom>
            <a:avLst/>
            <a:gdLst>
              <a:gd name="T0" fmla="*/ 2147483646 w 1156"/>
              <a:gd name="T1" fmla="*/ 0 h 142"/>
              <a:gd name="T2" fmla="*/ 2147483646 w 1156"/>
              <a:gd name="T3" fmla="*/ 0 h 142"/>
              <a:gd name="T4" fmla="*/ 2147483646 w 1156"/>
              <a:gd name="T5" fmla="*/ 2147483646 h 142"/>
              <a:gd name="T6" fmla="*/ 0 w 1156"/>
              <a:gd name="T7" fmla="*/ 2147483646 h 142"/>
              <a:gd name="T8" fmla="*/ 2147483646 w 1156"/>
              <a:gd name="T9" fmla="*/ 0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67544" y="1700809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第一部分：家校共育</a:t>
            </a:r>
            <a:r>
              <a:rPr lang="en-US" altLang="zh-CN" sz="3600" dirty="0" smtClean="0"/>
              <a:t>---</a:t>
            </a:r>
            <a:r>
              <a:rPr lang="zh-CN" altLang="en-US" sz="3600" dirty="0" smtClean="0"/>
              <a:t>学校举措</a:t>
            </a:r>
            <a:endParaRPr lang="zh-CN" altLang="en-US" sz="3600" dirty="0"/>
          </a:p>
        </p:txBody>
      </p:sp>
      <p:sp>
        <p:nvSpPr>
          <p:cNvPr id="10" name="矩形 9"/>
          <p:cNvSpPr/>
          <p:nvPr/>
        </p:nvSpPr>
        <p:spPr>
          <a:xfrm>
            <a:off x="467544" y="3140969"/>
            <a:ext cx="75392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/>
              <a:t>第二部分：助力成长</a:t>
            </a:r>
            <a:r>
              <a:rPr lang="en-US" altLang="zh-CN" sz="3600" dirty="0" smtClean="0"/>
              <a:t>---00</a:t>
            </a:r>
            <a:r>
              <a:rPr lang="zh-CN" altLang="en-US" sz="3600" dirty="0" smtClean="0"/>
              <a:t>后学生特点</a:t>
            </a:r>
            <a:endParaRPr lang="zh-CN" altLang="en-US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5"/>
          <p:cNvSpPr/>
          <p:nvPr/>
        </p:nvSpPr>
        <p:spPr bwMode="auto">
          <a:xfrm>
            <a:off x="2481264" y="1394885"/>
            <a:ext cx="6662737" cy="1881716"/>
          </a:xfrm>
          <a:custGeom>
            <a:avLst/>
            <a:gdLst>
              <a:gd name="T0" fmla="*/ 2147483646 w 11567"/>
              <a:gd name="T1" fmla="*/ 2147483646 h 2441"/>
              <a:gd name="T2" fmla="*/ 0 w 11567"/>
              <a:gd name="T3" fmla="*/ 2147483646 h 2441"/>
              <a:gd name="T4" fmla="*/ 2147483646 w 11567"/>
              <a:gd name="T5" fmla="*/ 0 h 2441"/>
              <a:gd name="T6" fmla="*/ 2147483646 w 11567"/>
              <a:gd name="T7" fmla="*/ 0 h 2441"/>
              <a:gd name="T8" fmla="*/ 2147483646 w 11567"/>
              <a:gd name="T9" fmla="*/ 2147483646 h 24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67" h="2441">
                <a:moveTo>
                  <a:pt x="11567" y="2441"/>
                </a:moveTo>
                <a:lnTo>
                  <a:pt x="0" y="2441"/>
                </a:lnTo>
                <a:lnTo>
                  <a:pt x="1542" y="0"/>
                </a:lnTo>
                <a:lnTo>
                  <a:pt x="11567" y="0"/>
                </a:lnTo>
                <a:lnTo>
                  <a:pt x="11567" y="244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1" y="4074585"/>
            <a:ext cx="4270375" cy="1714500"/>
          </a:xfrm>
          <a:custGeom>
            <a:avLst/>
            <a:gdLst>
              <a:gd name="T0" fmla="*/ 0 w 7413"/>
              <a:gd name="T1" fmla="*/ 0 h 2222"/>
              <a:gd name="T2" fmla="*/ 2147483646 w 7413"/>
              <a:gd name="T3" fmla="*/ 0 h 2222"/>
              <a:gd name="T4" fmla="*/ 2147483646 w 7413"/>
              <a:gd name="T5" fmla="*/ 2147483646 h 2222"/>
              <a:gd name="T6" fmla="*/ 0 w 7413"/>
              <a:gd name="T7" fmla="*/ 2147483646 h 2222"/>
              <a:gd name="T8" fmla="*/ 0 w 7413"/>
              <a:gd name="T9" fmla="*/ 0 h 22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13" h="2222">
                <a:moveTo>
                  <a:pt x="0" y="0"/>
                </a:moveTo>
                <a:lnTo>
                  <a:pt x="7413" y="0"/>
                </a:lnTo>
                <a:lnTo>
                  <a:pt x="6010" y="2222"/>
                </a:lnTo>
                <a:lnTo>
                  <a:pt x="0" y="2222"/>
                </a:lnTo>
                <a:lnTo>
                  <a:pt x="0" y="0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1" name="Freeform 7"/>
          <p:cNvSpPr/>
          <p:nvPr/>
        </p:nvSpPr>
        <p:spPr bwMode="auto">
          <a:xfrm>
            <a:off x="0" y="2053167"/>
            <a:ext cx="8047038" cy="2980267"/>
          </a:xfrm>
          <a:custGeom>
            <a:avLst/>
            <a:gdLst>
              <a:gd name="T0" fmla="*/ 0 w 13970"/>
              <a:gd name="T1" fmla="*/ 0 h 3869"/>
              <a:gd name="T2" fmla="*/ 2147483646 w 13970"/>
              <a:gd name="T3" fmla="*/ 0 h 3869"/>
              <a:gd name="T4" fmla="*/ 2147483646 w 13970"/>
              <a:gd name="T5" fmla="*/ 2147483646 h 3869"/>
              <a:gd name="T6" fmla="*/ 0 w 13970"/>
              <a:gd name="T7" fmla="*/ 2147483646 h 3869"/>
              <a:gd name="T8" fmla="*/ 0 w 13970"/>
              <a:gd name="T9" fmla="*/ 0 h 38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70" h="3869">
                <a:moveTo>
                  <a:pt x="0" y="0"/>
                </a:moveTo>
                <a:lnTo>
                  <a:pt x="13970" y="0"/>
                </a:lnTo>
                <a:lnTo>
                  <a:pt x="11527" y="3869"/>
                </a:lnTo>
                <a:lnTo>
                  <a:pt x="0" y="3869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2" name="Freeform 8"/>
          <p:cNvSpPr/>
          <p:nvPr/>
        </p:nvSpPr>
        <p:spPr bwMode="auto">
          <a:xfrm>
            <a:off x="8420101" y="1907118"/>
            <a:ext cx="417513" cy="901700"/>
          </a:xfrm>
          <a:custGeom>
            <a:avLst/>
            <a:gdLst>
              <a:gd name="T0" fmla="*/ 2147483646 w 725"/>
              <a:gd name="T1" fmla="*/ 2147483646 h 1169"/>
              <a:gd name="T2" fmla="*/ 2147483646 w 725"/>
              <a:gd name="T3" fmla="*/ 2147483646 h 1169"/>
              <a:gd name="T4" fmla="*/ 2147483646 w 725"/>
              <a:gd name="T5" fmla="*/ 2147483646 h 1169"/>
              <a:gd name="T6" fmla="*/ 2147483646 w 725"/>
              <a:gd name="T7" fmla="*/ 2147483646 h 1169"/>
              <a:gd name="T8" fmla="*/ 0 w 725"/>
              <a:gd name="T9" fmla="*/ 2147483646 h 1169"/>
              <a:gd name="T10" fmla="*/ 2147483646 w 725"/>
              <a:gd name="T11" fmla="*/ 2147483646 h 1169"/>
              <a:gd name="T12" fmla="*/ 0 w 725"/>
              <a:gd name="T13" fmla="*/ 2147483646 h 1169"/>
              <a:gd name="T14" fmla="*/ 2147483646 w 725"/>
              <a:gd name="T15" fmla="*/ 0 h 1169"/>
              <a:gd name="T16" fmla="*/ 2147483646 w 725"/>
              <a:gd name="T17" fmla="*/ 2147483646 h 11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5" h="1169">
                <a:moveTo>
                  <a:pt x="584" y="443"/>
                </a:moveTo>
                <a:lnTo>
                  <a:pt x="725" y="585"/>
                </a:lnTo>
                <a:lnTo>
                  <a:pt x="584" y="726"/>
                </a:lnTo>
                <a:lnTo>
                  <a:pt x="141" y="1169"/>
                </a:lnTo>
                <a:lnTo>
                  <a:pt x="0" y="1028"/>
                </a:lnTo>
                <a:lnTo>
                  <a:pt x="443" y="585"/>
                </a:lnTo>
                <a:lnTo>
                  <a:pt x="0" y="141"/>
                </a:lnTo>
                <a:lnTo>
                  <a:pt x="141" y="0"/>
                </a:lnTo>
                <a:lnTo>
                  <a:pt x="584" y="4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7940676" y="6049434"/>
            <a:ext cx="1203325" cy="808567"/>
          </a:xfrm>
          <a:custGeom>
            <a:avLst/>
            <a:gdLst>
              <a:gd name="T0" fmla="*/ 2147483646 w 2088"/>
              <a:gd name="T1" fmla="*/ 0 h 1048"/>
              <a:gd name="T2" fmla="*/ 2147483646 w 2088"/>
              <a:gd name="T3" fmla="*/ 2147483646 h 1048"/>
              <a:gd name="T4" fmla="*/ 0 w 2088"/>
              <a:gd name="T5" fmla="*/ 2147483646 h 1048"/>
              <a:gd name="T6" fmla="*/ 2147483646 w 2088"/>
              <a:gd name="T7" fmla="*/ 0 h 1048"/>
              <a:gd name="T8" fmla="*/ 2147483646 w 2088"/>
              <a:gd name="T9" fmla="*/ 0 h 10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8" h="1048">
                <a:moveTo>
                  <a:pt x="2088" y="0"/>
                </a:moveTo>
                <a:lnTo>
                  <a:pt x="2088" y="1048"/>
                </a:lnTo>
                <a:lnTo>
                  <a:pt x="0" y="1048"/>
                </a:lnTo>
                <a:lnTo>
                  <a:pt x="662" y="0"/>
                </a:lnTo>
                <a:lnTo>
                  <a:pt x="2088" y="0"/>
                </a:lnTo>
                <a:close/>
              </a:path>
            </a:pathLst>
          </a:custGeom>
          <a:solidFill>
            <a:srgbClr val="C1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4" name="Freeform 10"/>
          <p:cNvSpPr/>
          <p:nvPr/>
        </p:nvSpPr>
        <p:spPr bwMode="auto">
          <a:xfrm>
            <a:off x="7723188" y="6208184"/>
            <a:ext cx="1420812" cy="649816"/>
          </a:xfrm>
          <a:custGeom>
            <a:avLst/>
            <a:gdLst>
              <a:gd name="T0" fmla="*/ 2147483646 w 2467"/>
              <a:gd name="T1" fmla="*/ 0 h 843"/>
              <a:gd name="T2" fmla="*/ 2147483646 w 2467"/>
              <a:gd name="T3" fmla="*/ 2147483646 h 843"/>
              <a:gd name="T4" fmla="*/ 0 w 2467"/>
              <a:gd name="T5" fmla="*/ 2147483646 h 843"/>
              <a:gd name="T6" fmla="*/ 2147483646 w 2467"/>
              <a:gd name="T7" fmla="*/ 0 h 843"/>
              <a:gd name="T8" fmla="*/ 2147483646 w 2467"/>
              <a:gd name="T9" fmla="*/ 0 h 8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67" h="843">
                <a:moveTo>
                  <a:pt x="2467" y="0"/>
                </a:moveTo>
                <a:lnTo>
                  <a:pt x="2467" y="843"/>
                </a:lnTo>
                <a:lnTo>
                  <a:pt x="0" y="843"/>
                </a:lnTo>
                <a:lnTo>
                  <a:pt x="533" y="0"/>
                </a:lnTo>
                <a:lnTo>
                  <a:pt x="2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2135188" y="2463800"/>
            <a:ext cx="4957093" cy="142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sz="4400" dirty="0" smtClean="0">
                <a:solidFill>
                  <a:schemeClr val="bg1"/>
                </a:solidFill>
              </a:rPr>
              <a:t>家校共育</a:t>
            </a:r>
            <a:endParaRPr lang="en-US" altLang="zh-CN" sz="4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zh-CN" sz="4400" dirty="0">
                <a:solidFill>
                  <a:schemeClr val="bg1"/>
                </a:solidFill>
              </a:rPr>
              <a:t> </a:t>
            </a:r>
            <a:r>
              <a:rPr lang="en-US" altLang="zh-CN" sz="4400" dirty="0" smtClean="0">
                <a:solidFill>
                  <a:schemeClr val="bg1"/>
                </a:solidFill>
              </a:rPr>
              <a:t>       --</a:t>
            </a:r>
            <a:r>
              <a:rPr lang="zh-CN" altLang="en-US" sz="4400" dirty="0" smtClean="0">
                <a:solidFill>
                  <a:schemeClr val="bg1"/>
                </a:solidFill>
              </a:rPr>
              <a:t>学校的举措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1009651" y="2463801"/>
            <a:ext cx="952789" cy="165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 sz="10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0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368300" y="3814234"/>
            <a:ext cx="661042" cy="39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FFFF"/>
                </a:solidFill>
                <a:ea typeface="宋体" panose="02010600030101010101" pitchFamily="2" charset="-122"/>
              </a:rPr>
              <a:t>Part</a:t>
            </a:r>
            <a:endParaRPr lang="zh-CN" altLang="en-US" sz="21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pic>
        <p:nvPicPr>
          <p:cNvPr id="17" name="Picture 5" descr="学校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8" y="254363"/>
            <a:ext cx="863768" cy="110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933451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0"/>
          <p:cNvSpPr/>
          <p:nvPr/>
        </p:nvSpPr>
        <p:spPr bwMode="auto">
          <a:xfrm>
            <a:off x="971600" y="164637"/>
            <a:ext cx="2808312" cy="639696"/>
          </a:xfrm>
          <a:custGeom>
            <a:avLst/>
            <a:gdLst>
              <a:gd name="T0" fmla="*/ 2147483646 w 8676"/>
              <a:gd name="T1" fmla="*/ 0 h 884"/>
              <a:gd name="T2" fmla="*/ 2147483646 w 8676"/>
              <a:gd name="T3" fmla="*/ 0 h 884"/>
              <a:gd name="T4" fmla="*/ 2147483646 w 8676"/>
              <a:gd name="T5" fmla="*/ 2147483646 h 884"/>
              <a:gd name="T6" fmla="*/ 2147483646 w 8676"/>
              <a:gd name="T7" fmla="*/ 2147483646 h 884"/>
              <a:gd name="T8" fmla="*/ 2147483646 w 8676"/>
              <a:gd name="T9" fmla="*/ 2147483646 h 884"/>
              <a:gd name="T10" fmla="*/ 2147483646 w 8676"/>
              <a:gd name="T11" fmla="*/ 2147483646 h 884"/>
              <a:gd name="T12" fmla="*/ 0 w 8676"/>
              <a:gd name="T13" fmla="*/ 2147483646 h 884"/>
              <a:gd name="T14" fmla="*/ 0 w 8676"/>
              <a:gd name="T15" fmla="*/ 2147483646 h 884"/>
              <a:gd name="T16" fmla="*/ 2147483646 w 8676"/>
              <a:gd name="T17" fmla="*/ 0 h 8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r>
              <a:rPr lang="zh-CN" altLang="en-US" dirty="0" smtClean="0"/>
              <a:t>家校共育</a:t>
            </a:r>
            <a:r>
              <a:rPr lang="en-US" altLang="zh-CN" dirty="0" smtClean="0"/>
              <a:t>---</a:t>
            </a:r>
            <a:r>
              <a:rPr lang="zh-CN" altLang="en-US" dirty="0" smtClean="0"/>
              <a:t>学校的举措</a:t>
            </a:r>
            <a:endParaRPr lang="zh-CN" alt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66713" y="14818"/>
            <a:ext cx="539750" cy="73871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solidFill>
                  <a:schemeClr val="bg1"/>
                </a:solidFill>
                <a:latin typeface="华文细黑" panose="02010600040101010101" pitchFamily="2" charset="-122"/>
              </a:rPr>
              <a:t>一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01626" y="14818"/>
            <a:ext cx="669925" cy="112183"/>
          </a:xfrm>
          <a:custGeom>
            <a:avLst/>
            <a:gdLst>
              <a:gd name="T0" fmla="*/ 2147483646 w 1156"/>
              <a:gd name="T1" fmla="*/ 0 h 142"/>
              <a:gd name="T2" fmla="*/ 2147483646 w 1156"/>
              <a:gd name="T3" fmla="*/ 0 h 142"/>
              <a:gd name="T4" fmla="*/ 2147483646 w 1156"/>
              <a:gd name="T5" fmla="*/ 2147483646 h 142"/>
              <a:gd name="T6" fmla="*/ 0 w 1156"/>
              <a:gd name="T7" fmla="*/ 2147483646 h 142"/>
              <a:gd name="T8" fmla="*/ 2147483646 w 1156"/>
              <a:gd name="T9" fmla="*/ 0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67544" y="1700809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家庭教育情况问卷调查</a:t>
            </a:r>
            <a:endParaRPr lang="zh-CN" altLang="en-US" sz="3600" dirty="0"/>
          </a:p>
        </p:txBody>
      </p:sp>
      <p:pic>
        <p:nvPicPr>
          <p:cNvPr id="1026" name="Picture 2" descr="http://5b0988e595225.cdn.sohucs.com/images/20180105/ceb5a300990a4ed89b17f4336e3f7d0c.jpe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491880" y="2756925"/>
            <a:ext cx="3948082" cy="3934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933451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0"/>
          <p:cNvSpPr/>
          <p:nvPr/>
        </p:nvSpPr>
        <p:spPr bwMode="auto">
          <a:xfrm>
            <a:off x="971600" y="164637"/>
            <a:ext cx="2808312" cy="639696"/>
          </a:xfrm>
          <a:custGeom>
            <a:avLst/>
            <a:gdLst>
              <a:gd name="T0" fmla="*/ 2147483646 w 8676"/>
              <a:gd name="T1" fmla="*/ 0 h 884"/>
              <a:gd name="T2" fmla="*/ 2147483646 w 8676"/>
              <a:gd name="T3" fmla="*/ 0 h 884"/>
              <a:gd name="T4" fmla="*/ 2147483646 w 8676"/>
              <a:gd name="T5" fmla="*/ 2147483646 h 884"/>
              <a:gd name="T6" fmla="*/ 2147483646 w 8676"/>
              <a:gd name="T7" fmla="*/ 2147483646 h 884"/>
              <a:gd name="T8" fmla="*/ 2147483646 w 8676"/>
              <a:gd name="T9" fmla="*/ 2147483646 h 884"/>
              <a:gd name="T10" fmla="*/ 2147483646 w 8676"/>
              <a:gd name="T11" fmla="*/ 2147483646 h 884"/>
              <a:gd name="T12" fmla="*/ 0 w 8676"/>
              <a:gd name="T13" fmla="*/ 2147483646 h 884"/>
              <a:gd name="T14" fmla="*/ 0 w 8676"/>
              <a:gd name="T15" fmla="*/ 2147483646 h 884"/>
              <a:gd name="T16" fmla="*/ 2147483646 w 8676"/>
              <a:gd name="T17" fmla="*/ 0 h 8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r>
              <a:rPr lang="zh-CN" altLang="en-US" dirty="0" smtClean="0"/>
              <a:t>家校共育</a:t>
            </a:r>
            <a:r>
              <a:rPr lang="en-US" altLang="zh-CN" dirty="0" smtClean="0"/>
              <a:t>---</a:t>
            </a:r>
            <a:r>
              <a:rPr lang="zh-CN" altLang="en-US" dirty="0" smtClean="0"/>
              <a:t>学校的举措</a:t>
            </a:r>
            <a:endParaRPr lang="zh-CN" alt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66713" y="14818"/>
            <a:ext cx="539750" cy="73871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solidFill>
                  <a:schemeClr val="bg1"/>
                </a:solidFill>
                <a:latin typeface="华文细黑" panose="02010600040101010101" pitchFamily="2" charset="-122"/>
              </a:rPr>
              <a:t>一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01626" y="14818"/>
            <a:ext cx="669925" cy="112183"/>
          </a:xfrm>
          <a:custGeom>
            <a:avLst/>
            <a:gdLst>
              <a:gd name="T0" fmla="*/ 2147483646 w 1156"/>
              <a:gd name="T1" fmla="*/ 0 h 142"/>
              <a:gd name="T2" fmla="*/ 2147483646 w 1156"/>
              <a:gd name="T3" fmla="*/ 0 h 142"/>
              <a:gd name="T4" fmla="*/ 2147483646 w 1156"/>
              <a:gd name="T5" fmla="*/ 2147483646 h 142"/>
              <a:gd name="T6" fmla="*/ 0 w 1156"/>
              <a:gd name="T7" fmla="*/ 2147483646 h 142"/>
              <a:gd name="T8" fmla="*/ 2147483646 w 1156"/>
              <a:gd name="T9" fmla="*/ 0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102873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家庭教育情况问卷调查</a:t>
            </a:r>
            <a:r>
              <a:rPr lang="en-US" altLang="zh-CN" sz="3600" dirty="0" smtClean="0"/>
              <a:t>—</a:t>
            </a:r>
            <a:r>
              <a:rPr lang="zh-CN" altLang="en-US" sz="3600" dirty="0" smtClean="0"/>
              <a:t>晓黑板</a:t>
            </a:r>
            <a:endParaRPr lang="zh-CN" altLang="en-US" sz="3600" dirty="0"/>
          </a:p>
        </p:txBody>
      </p:sp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1988840"/>
            <a:ext cx="809153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732386"/>
            <a:ext cx="4791844" cy="312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933451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0"/>
          <p:cNvSpPr/>
          <p:nvPr/>
        </p:nvSpPr>
        <p:spPr bwMode="auto">
          <a:xfrm>
            <a:off x="971600" y="164637"/>
            <a:ext cx="2808312" cy="639696"/>
          </a:xfrm>
          <a:custGeom>
            <a:avLst/>
            <a:gdLst>
              <a:gd name="T0" fmla="*/ 2147483646 w 8676"/>
              <a:gd name="T1" fmla="*/ 0 h 884"/>
              <a:gd name="T2" fmla="*/ 2147483646 w 8676"/>
              <a:gd name="T3" fmla="*/ 0 h 884"/>
              <a:gd name="T4" fmla="*/ 2147483646 w 8676"/>
              <a:gd name="T5" fmla="*/ 2147483646 h 884"/>
              <a:gd name="T6" fmla="*/ 2147483646 w 8676"/>
              <a:gd name="T7" fmla="*/ 2147483646 h 884"/>
              <a:gd name="T8" fmla="*/ 2147483646 w 8676"/>
              <a:gd name="T9" fmla="*/ 2147483646 h 884"/>
              <a:gd name="T10" fmla="*/ 2147483646 w 8676"/>
              <a:gd name="T11" fmla="*/ 2147483646 h 884"/>
              <a:gd name="T12" fmla="*/ 0 w 8676"/>
              <a:gd name="T13" fmla="*/ 2147483646 h 884"/>
              <a:gd name="T14" fmla="*/ 0 w 8676"/>
              <a:gd name="T15" fmla="*/ 2147483646 h 884"/>
              <a:gd name="T16" fmla="*/ 2147483646 w 8676"/>
              <a:gd name="T17" fmla="*/ 0 h 8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r>
              <a:rPr lang="zh-CN" altLang="en-US" dirty="0" smtClean="0"/>
              <a:t>家校共育</a:t>
            </a:r>
            <a:r>
              <a:rPr lang="en-US" altLang="zh-CN" dirty="0" smtClean="0"/>
              <a:t>---</a:t>
            </a:r>
            <a:r>
              <a:rPr lang="zh-CN" altLang="en-US" dirty="0" smtClean="0"/>
              <a:t>学校的举措</a:t>
            </a:r>
            <a:endParaRPr lang="zh-CN" alt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66713" y="14818"/>
            <a:ext cx="539750" cy="73871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solidFill>
                  <a:schemeClr val="bg1"/>
                </a:solidFill>
                <a:latin typeface="华文细黑" panose="02010600040101010101" pitchFamily="2" charset="-122"/>
              </a:rPr>
              <a:t>一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01626" y="14818"/>
            <a:ext cx="669925" cy="112183"/>
          </a:xfrm>
          <a:custGeom>
            <a:avLst/>
            <a:gdLst>
              <a:gd name="T0" fmla="*/ 2147483646 w 1156"/>
              <a:gd name="T1" fmla="*/ 0 h 142"/>
              <a:gd name="T2" fmla="*/ 2147483646 w 1156"/>
              <a:gd name="T3" fmla="*/ 0 h 142"/>
              <a:gd name="T4" fmla="*/ 2147483646 w 1156"/>
              <a:gd name="T5" fmla="*/ 2147483646 h 142"/>
              <a:gd name="T6" fmla="*/ 0 w 1156"/>
              <a:gd name="T7" fmla="*/ 2147483646 h 142"/>
              <a:gd name="T8" fmla="*/ 2147483646 w 1156"/>
              <a:gd name="T9" fmla="*/ 0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07504" y="1028734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家庭教育情况问卷调查</a:t>
            </a:r>
            <a:r>
              <a:rPr lang="en-US" altLang="zh-CN" sz="3600" dirty="0" smtClean="0"/>
              <a:t>—</a:t>
            </a:r>
            <a:r>
              <a:rPr lang="zh-CN" altLang="en-US" sz="3600" dirty="0" smtClean="0"/>
              <a:t>晓黑板</a:t>
            </a:r>
            <a:endParaRPr lang="zh-CN" altLang="en-US" sz="3600" dirty="0"/>
          </a:p>
        </p:txBody>
      </p:sp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1892829"/>
            <a:ext cx="8460432" cy="221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9" y="3813044"/>
            <a:ext cx="4949577" cy="272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933451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0"/>
          <p:cNvSpPr/>
          <p:nvPr/>
        </p:nvSpPr>
        <p:spPr bwMode="auto">
          <a:xfrm>
            <a:off x="971600" y="164637"/>
            <a:ext cx="2808312" cy="639696"/>
          </a:xfrm>
          <a:custGeom>
            <a:avLst/>
            <a:gdLst>
              <a:gd name="T0" fmla="*/ 2147483646 w 8676"/>
              <a:gd name="T1" fmla="*/ 0 h 884"/>
              <a:gd name="T2" fmla="*/ 2147483646 w 8676"/>
              <a:gd name="T3" fmla="*/ 0 h 884"/>
              <a:gd name="T4" fmla="*/ 2147483646 w 8676"/>
              <a:gd name="T5" fmla="*/ 2147483646 h 884"/>
              <a:gd name="T6" fmla="*/ 2147483646 w 8676"/>
              <a:gd name="T7" fmla="*/ 2147483646 h 884"/>
              <a:gd name="T8" fmla="*/ 2147483646 w 8676"/>
              <a:gd name="T9" fmla="*/ 2147483646 h 884"/>
              <a:gd name="T10" fmla="*/ 2147483646 w 8676"/>
              <a:gd name="T11" fmla="*/ 2147483646 h 884"/>
              <a:gd name="T12" fmla="*/ 0 w 8676"/>
              <a:gd name="T13" fmla="*/ 2147483646 h 884"/>
              <a:gd name="T14" fmla="*/ 0 w 8676"/>
              <a:gd name="T15" fmla="*/ 2147483646 h 884"/>
              <a:gd name="T16" fmla="*/ 2147483646 w 8676"/>
              <a:gd name="T17" fmla="*/ 0 h 8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r>
              <a:rPr lang="zh-CN" altLang="en-US" dirty="0" smtClean="0"/>
              <a:t>家校共育</a:t>
            </a:r>
            <a:r>
              <a:rPr lang="en-US" altLang="zh-CN" dirty="0" smtClean="0"/>
              <a:t>---</a:t>
            </a:r>
            <a:r>
              <a:rPr lang="zh-CN" altLang="en-US" dirty="0" smtClean="0"/>
              <a:t>学校的举措</a:t>
            </a:r>
            <a:endParaRPr lang="zh-CN" alt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66713" y="14818"/>
            <a:ext cx="539750" cy="738716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/>
            <a:r>
              <a:rPr lang="zh-CN" altLang="en-US" dirty="0" smtClean="0">
                <a:solidFill>
                  <a:schemeClr val="bg1"/>
                </a:solidFill>
                <a:latin typeface="华文细黑" panose="02010600040101010101" pitchFamily="2" charset="-122"/>
              </a:rPr>
              <a:t>一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01626" y="14818"/>
            <a:ext cx="669925" cy="112183"/>
          </a:xfrm>
          <a:custGeom>
            <a:avLst/>
            <a:gdLst>
              <a:gd name="T0" fmla="*/ 2147483646 w 1156"/>
              <a:gd name="T1" fmla="*/ 0 h 142"/>
              <a:gd name="T2" fmla="*/ 2147483646 w 1156"/>
              <a:gd name="T3" fmla="*/ 0 h 142"/>
              <a:gd name="T4" fmla="*/ 2147483646 w 1156"/>
              <a:gd name="T5" fmla="*/ 2147483646 h 142"/>
              <a:gd name="T6" fmla="*/ 0 w 1156"/>
              <a:gd name="T7" fmla="*/ 2147483646 h 142"/>
              <a:gd name="T8" fmla="*/ 2147483646 w 1156"/>
              <a:gd name="T9" fmla="*/ 0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1028734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家庭教育情况问卷调查</a:t>
            </a:r>
            <a:r>
              <a:rPr lang="en-US" altLang="zh-CN" sz="3600" dirty="0" smtClean="0"/>
              <a:t>—</a:t>
            </a:r>
            <a:r>
              <a:rPr lang="zh-CN" altLang="en-US" sz="3600" dirty="0" smtClean="0"/>
              <a:t>晓黑板</a:t>
            </a:r>
            <a:endParaRPr lang="zh-CN" altLang="en-US" sz="3600" dirty="0"/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1985854"/>
            <a:ext cx="8316416" cy="268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389107"/>
            <a:ext cx="4032448" cy="21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COMMONDATA" val="eyJoZGlkIjoiNTJhOTIwYWNhMzJiNjY5NjkzMWEyM2Y5ZDBiMDQ3NW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879</Words>
  <Application>WPS 演示</Application>
  <PresentationFormat>全屏显示(4:3)</PresentationFormat>
  <Paragraphs>130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微软雅黑</vt:lpstr>
      <vt:lpstr>黑体</vt:lpstr>
      <vt:lpstr>华文细黑</vt:lpstr>
      <vt:lpstr>方正正粗黑简体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WPS_1505993124</cp:lastModifiedBy>
  <cp:revision>3</cp:revision>
  <dcterms:created xsi:type="dcterms:W3CDTF">2019-11-26T07:34:00Z</dcterms:created>
  <dcterms:modified xsi:type="dcterms:W3CDTF">2022-08-05T02:42:30Z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439E80F3E4014772B80A9C7C36476731</vt:lpwstr>
  </property>
  <property fmtid="{D5CDD505-2E9C-101B-9397-08002B2CF9AE}" pid="3" name="KSOProductBuildVer">
    <vt:lpwstr>2052-11.1.0.12302</vt:lpwstr>
  </property>
</Properties>
</file>