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31" r:id="rId3"/>
    <p:sldId id="420" r:id="rId5"/>
    <p:sldId id="344" r:id="rId6"/>
    <p:sldId id="408" r:id="rId7"/>
    <p:sldId id="390" r:id="rId8"/>
    <p:sldId id="421" r:id="rId9"/>
    <p:sldId id="394" r:id="rId10"/>
    <p:sldId id="393" r:id="rId11"/>
    <p:sldId id="396" r:id="rId12"/>
    <p:sldId id="403" r:id="rId13"/>
    <p:sldId id="402" r:id="rId14"/>
    <p:sldId id="401" r:id="rId15"/>
    <p:sldId id="397" r:id="rId16"/>
    <p:sldId id="34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005696"/>
    <a:srgbClr val="334B57"/>
    <a:srgbClr val="19AFB7"/>
    <a:srgbClr val="138389"/>
    <a:srgbClr val="477C2C"/>
    <a:srgbClr val="06A359"/>
    <a:srgbClr val="576271"/>
    <a:srgbClr val="FF6600"/>
    <a:srgbClr val="E19805"/>
    <a:srgbClr val="E893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6" autoAdjust="0"/>
    <p:restoredTop sz="96271" autoAdjust="0"/>
  </p:normalViewPr>
  <p:slideViewPr>
    <p:cSldViewPr snapToGrid="0">
      <p:cViewPr varScale="1">
        <p:scale>
          <a:sx n="112" d="100"/>
          <a:sy n="112" d="100"/>
        </p:scale>
        <p:origin x="348" y="120"/>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2E64D53-D3EE-45CF-9570-A03CABAC9A7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2E64D53-D3EE-45CF-9570-A03CABAC9A7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97945" y="453501"/>
            <a:ext cx="10796107" cy="358544"/>
          </a:xfrm>
        </p:spPr>
        <p:txBody>
          <a:bodyPr lIns="0" tIns="0" rIns="0" bIns="0"/>
          <a:lstStyle>
            <a:lvl1pPr>
              <a:defRPr sz="2130" b="0" i="0">
                <a:solidFill>
                  <a:srgbClr val="40A5DD"/>
                </a:solidFill>
                <a:latin typeface="微软雅黑" panose="020B0503020204020204" pitchFamily="34" charset="-122"/>
                <a:cs typeface="微软雅黑" panose="020B0503020204020204" pitchFamily="34" charset="-122"/>
              </a:defRPr>
            </a:lvl1pPr>
          </a:lstStyle>
          <a:p/>
        </p:txBody>
      </p:sp>
      <p:sp>
        <p:nvSpPr>
          <p:cNvPr id="3" name="Holder 3"/>
          <p:cNvSpPr>
            <a:spLocks noGrp="1"/>
          </p:cNvSpPr>
          <p:nvPr>
            <p:ph type="body" idx="1"/>
          </p:nvPr>
        </p:nvSpPr>
        <p:spPr>
          <a:xfrm>
            <a:off x="609600" y="1577339"/>
            <a:ext cx="10972800" cy="4526280"/>
          </a:xfrm>
        </p:spPr>
        <p:txBody>
          <a:bodyPr lIns="0" tIns="0" rIns="0" bIns="0"/>
          <a:lstStyle>
            <a:lvl1pPr>
              <a:defRPr/>
            </a:lvl1pPr>
          </a:lstStyle>
          <a:p/>
        </p:txBody>
      </p:sp>
      <p:sp>
        <p:nvSpPr>
          <p:cNvPr id="4" name="Holder 4"/>
          <p:cNvSpPr>
            <a:spLocks noGrp="1"/>
          </p:cNvSpPr>
          <p:nvPr>
            <p:ph type="ftr" sz="quarter" idx="5"/>
          </p:nvPr>
        </p:nvSpPr>
        <p:spPr>
          <a:xfrm>
            <a:off x="4145280" y="6377939"/>
            <a:ext cx="3901440" cy="342899"/>
          </a:xfrm>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39"/>
            <a:ext cx="2804160" cy="342899"/>
          </a:xfrm>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39"/>
            <a:ext cx="2804160" cy="342899"/>
          </a:xfrm>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slow" p14:dur="2000" advTm="3000"/>
    </mc:Choice>
    <mc:Fallback>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2.xml"/><Relationship Id="rId7" Type="http://schemas.openxmlformats.org/officeDocument/2006/relationships/image" Target="../media/image17.jpeg"/><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tags" Target="../tags/tag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t="15280"/>
          <a:stretch>
            <a:fillRect/>
          </a:stretch>
        </p:blipFill>
        <p:spPr>
          <a:xfrm>
            <a:off x="0" y="-1"/>
            <a:ext cx="12214810" cy="6870831"/>
          </a:xfrm>
          <a:prstGeom prst="rect">
            <a:avLst/>
          </a:prstGeom>
        </p:spPr>
      </p:pic>
      <p:sp>
        <p:nvSpPr>
          <p:cNvPr id="10" name="矩形 9"/>
          <p:cNvSpPr/>
          <p:nvPr/>
        </p:nvSpPr>
        <p:spPr>
          <a:xfrm>
            <a:off x="0" y="12699"/>
            <a:ext cx="12214810" cy="6858001"/>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7102459" y="-1770531"/>
            <a:ext cx="6301986" cy="7646670"/>
            <a:chOff x="6172326" y="-2532531"/>
            <a:chExt cx="7227326" cy="8769454"/>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7659" y="4398469"/>
              <a:ext cx="2757680" cy="1838454"/>
            </a:xfrm>
            <a:prstGeom prst="rect">
              <a:avLst/>
            </a:prstGeom>
          </p:spPr>
        </p:pic>
        <p:sp>
          <p:nvSpPr>
            <p:cNvPr id="18" name="椭圆 17"/>
            <p:cNvSpPr/>
            <p:nvPr/>
          </p:nvSpPr>
          <p:spPr>
            <a:xfrm>
              <a:off x="11447260" y="4170329"/>
              <a:ext cx="515821" cy="515821"/>
            </a:xfrm>
            <a:prstGeom prst="ellipse">
              <a:avLst/>
            </a:prstGeom>
            <a:noFill/>
            <a:ln w="25400">
              <a:solidFill>
                <a:srgbClr val="74B7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817801" y="-663048"/>
              <a:ext cx="1918301" cy="1918301"/>
            </a:xfrm>
            <a:prstGeom prst="ellipse">
              <a:avLst/>
            </a:prstGeom>
            <a:solidFill>
              <a:srgbClr val="74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0420354" y="610685"/>
              <a:ext cx="1356597" cy="1356597"/>
            </a:xfrm>
            <a:prstGeom prst="ellipse">
              <a:avLst/>
            </a:prstGeom>
            <a:noFill/>
            <a:ln w="25400">
              <a:solidFill>
                <a:srgbClr val="74B7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720841" y="-2532531"/>
              <a:ext cx="6568440" cy="6568440"/>
            </a:xfrm>
            <a:prstGeom prst="ellipse">
              <a:avLst/>
            </a:prstGeom>
            <a:noFill/>
            <a:ln w="25400">
              <a:solidFill>
                <a:srgbClr val="74B7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7086408" y="3835014"/>
              <a:ext cx="1143430" cy="1143430"/>
            </a:xfrm>
            <a:prstGeom prst="ellipse">
              <a:avLst/>
            </a:prstGeom>
            <a:solidFill>
              <a:srgbClr val="74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不完整圆 13"/>
            <p:cNvSpPr/>
            <p:nvPr/>
          </p:nvSpPr>
          <p:spPr>
            <a:xfrm flipV="1">
              <a:off x="6930298" y="1194654"/>
              <a:ext cx="3612100" cy="3612100"/>
            </a:xfrm>
            <a:prstGeom prst="pie">
              <a:avLst>
                <a:gd name="adj1" fmla="val 9974734"/>
                <a:gd name="adj2" fmla="val 810012"/>
              </a:avLst>
            </a:prstGeom>
            <a:solidFill>
              <a:srgbClr val="115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不完整圆 11"/>
            <p:cNvSpPr/>
            <p:nvPr/>
          </p:nvSpPr>
          <p:spPr>
            <a:xfrm>
              <a:off x="6930298" y="1194653"/>
              <a:ext cx="3612100" cy="3612100"/>
            </a:xfrm>
            <a:prstGeom prst="pie">
              <a:avLst>
                <a:gd name="adj1" fmla="val 9974734"/>
                <a:gd name="adj2" fmla="val 810012"/>
              </a:avLst>
            </a:prstGeom>
            <a:solidFill>
              <a:srgbClr val="115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椭圆 14"/>
            <p:cNvSpPr/>
            <p:nvPr/>
          </p:nvSpPr>
          <p:spPr>
            <a:xfrm>
              <a:off x="6172326" y="522527"/>
              <a:ext cx="843818" cy="843818"/>
            </a:xfrm>
            <a:prstGeom prst="ellipse">
              <a:avLst/>
            </a:prstGeom>
            <a:solidFill>
              <a:srgbClr val="74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9942" y="1362743"/>
              <a:ext cx="4979707" cy="3319805"/>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4249" y="922550"/>
              <a:ext cx="3245403" cy="2163602"/>
            </a:xfrm>
            <a:prstGeom prst="rect">
              <a:avLst/>
            </a:prstGeom>
          </p:spPr>
        </p:pic>
      </p:grpSp>
      <p:sp>
        <p:nvSpPr>
          <p:cNvPr id="24" name="TextBox 37"/>
          <p:cNvSpPr>
            <a:spLocks noChangeArrowheads="1"/>
          </p:cNvSpPr>
          <p:nvPr/>
        </p:nvSpPr>
        <p:spPr bwMode="auto">
          <a:xfrm>
            <a:off x="2798445" y="2586355"/>
            <a:ext cx="3956050" cy="974090"/>
          </a:xfrm>
          <a:prstGeom prst="rect">
            <a:avLst/>
          </a:prstGeom>
          <a:noFill/>
          <a:ln>
            <a:noFill/>
          </a:ln>
        </p:spPr>
        <p:txBody>
          <a:bodyPr wrap="square" lIns="51430" tIns="25715" rIns="51430" bIns="2571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dist" defTabSz="685165">
              <a:lnSpc>
                <a:spcPct val="150000"/>
              </a:lnSpc>
              <a:spcBef>
                <a:spcPct val="0"/>
              </a:spcBef>
              <a:buNone/>
              <a:defRPr/>
            </a:pPr>
            <a:r>
              <a:rPr lang="zh-CN" altLang="en-US" sz="4000" b="1" dirty="0">
                <a:solidFill>
                  <a:srgbClr val="005A9E"/>
                </a:solidFill>
                <a:latin typeface="微软雅黑" panose="020B0503020204020204" pitchFamily="34" charset="-122"/>
                <a:ea typeface="微软雅黑" panose="020B0503020204020204" pitchFamily="34" charset="-122"/>
                <a:cs typeface="Arial" panose="020B0604020202020204" pitchFamily="34" charset="0"/>
              </a:rPr>
              <a:t>扬新时代精神</a:t>
            </a:r>
            <a:endParaRPr lang="zh-CN" altLang="en-US" sz="4000" b="1" dirty="0">
              <a:solidFill>
                <a:srgbClr val="005A9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矩形 24"/>
          <p:cNvSpPr/>
          <p:nvPr/>
        </p:nvSpPr>
        <p:spPr>
          <a:xfrm>
            <a:off x="1470657" y="3791334"/>
            <a:ext cx="6292850" cy="732155"/>
          </a:xfrm>
          <a:prstGeom prst="rect">
            <a:avLst/>
          </a:prstGeom>
        </p:spPr>
        <p:txBody>
          <a:bodyPr wrap="none">
            <a:spAutoFit/>
          </a:bodyPr>
          <a:lstStyle/>
          <a:p>
            <a:pPr algn="ctr" defTabSz="685165">
              <a:lnSpc>
                <a:spcPts val="5000"/>
              </a:lnSpc>
              <a:spcBef>
                <a:spcPct val="0"/>
              </a:spcBef>
              <a:buNone/>
              <a:defRPr/>
            </a:pPr>
            <a:r>
              <a:rPr lang="en-US" altLang="zh-CN" sz="2000" b="1" dirty="0">
                <a:solidFill>
                  <a:srgbClr val="005696"/>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000" b="1" dirty="0">
                <a:solidFill>
                  <a:srgbClr val="005696"/>
                </a:solidFill>
                <a:latin typeface="微软雅黑" panose="020B0503020204020204" pitchFamily="34" charset="-122"/>
                <a:ea typeface="微软雅黑" panose="020B0503020204020204" pitchFamily="34" charset="-122"/>
                <a:cs typeface="Arial" panose="020B0604020202020204" pitchFamily="34" charset="0"/>
              </a:rPr>
              <a:t>上海市信息管理学校非遗才艺教育工作回顾与展望</a:t>
            </a:r>
            <a:endParaRPr lang="zh-CN" altLang="en-US" sz="2000" b="1" dirty="0">
              <a:solidFill>
                <a:srgbClr val="005696"/>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 name="组合 1"/>
          <p:cNvGrpSpPr/>
          <p:nvPr/>
        </p:nvGrpSpPr>
        <p:grpSpPr>
          <a:xfrm>
            <a:off x="2479675" y="5119370"/>
            <a:ext cx="2970530" cy="635635"/>
            <a:chOff x="3764" y="8130"/>
            <a:chExt cx="4678" cy="1001"/>
          </a:xfrm>
        </p:grpSpPr>
        <p:sp>
          <p:nvSpPr>
            <p:cNvPr id="21" name="矩形: 圆角 20"/>
            <p:cNvSpPr/>
            <p:nvPr/>
          </p:nvSpPr>
          <p:spPr>
            <a:xfrm>
              <a:off x="3764" y="8130"/>
              <a:ext cx="4678" cy="1001"/>
            </a:xfrm>
            <a:prstGeom prst="roundRect">
              <a:avLst>
                <a:gd name="adj" fmla="val 50000"/>
              </a:avLst>
            </a:prstGeom>
            <a:solidFill>
              <a:srgbClr val="74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27" name="TextBox 37"/>
            <p:cNvSpPr>
              <a:spLocks noChangeArrowheads="1"/>
            </p:cNvSpPr>
            <p:nvPr/>
          </p:nvSpPr>
          <p:spPr bwMode="auto">
            <a:xfrm>
              <a:off x="3764" y="8130"/>
              <a:ext cx="4678" cy="1000"/>
            </a:xfrm>
            <a:prstGeom prst="rect">
              <a:avLst/>
            </a:prstGeom>
            <a:noFill/>
            <a:ln>
              <a:noFill/>
            </a:ln>
          </p:spPr>
          <p:txBody>
            <a:bodyPr wrap="square" lIns="51430" tIns="25715" rIns="51430" bIns="2571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685165">
                <a:lnSpc>
                  <a:spcPct val="100000"/>
                </a:lnSpc>
                <a:spcBef>
                  <a:spcPct val="0"/>
                </a:spcBef>
                <a:buNone/>
                <a:defRPr/>
              </a:pPr>
              <a:r>
                <a:rPr lang="zh-CN" altLang="en-US" sz="22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上海市信息管理学校</a:t>
              </a:r>
              <a:endParaRPr lang="en-US" altLang="zh-CN" sz="2200"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a:p>
              <a:pPr algn="ctr" defTabSz="685165">
                <a:lnSpc>
                  <a:spcPct val="100000"/>
                </a:lnSpc>
                <a:spcBef>
                  <a:spcPct val="0"/>
                </a:spcBef>
                <a:buNone/>
                <a:defRPr/>
              </a:pPr>
              <a:r>
                <a:rPr lang="en-US" altLang="zh-CN" sz="1600" kern="100" dirty="0">
                  <a:solidFill>
                    <a:srgbClr val="002060"/>
                  </a:solidFill>
                  <a:latin typeface="微软雅黑" panose="020B0503020204020204" pitchFamily="34" charset="-122"/>
                  <a:ea typeface="微软雅黑" panose="020B0503020204020204" pitchFamily="34" charset="-122"/>
                  <a:cs typeface="黑体" panose="02010609060101010101" pitchFamily="49" charset="-122"/>
                </a:rPr>
                <a:t>2021</a:t>
              </a:r>
              <a:r>
                <a:rPr lang="zh-CN" altLang="en-US" sz="1600" kern="100" dirty="0">
                  <a:solidFill>
                    <a:srgbClr val="002060"/>
                  </a:solidFill>
                  <a:latin typeface="微软雅黑" panose="020B0503020204020204" pitchFamily="34" charset="-122"/>
                  <a:ea typeface="微软雅黑" panose="020B0503020204020204" pitchFamily="34" charset="-122"/>
                  <a:cs typeface="黑体" panose="02010609060101010101" pitchFamily="49" charset="-122"/>
                </a:rPr>
                <a:t>年</a:t>
              </a:r>
              <a:r>
                <a:rPr lang="en-US" altLang="zh-CN" sz="1600" kern="100" dirty="0">
                  <a:solidFill>
                    <a:srgbClr val="002060"/>
                  </a:solidFill>
                  <a:latin typeface="微软雅黑" panose="020B0503020204020204" pitchFamily="34" charset="-122"/>
                  <a:ea typeface="微软雅黑" panose="020B0503020204020204" pitchFamily="34" charset="-122"/>
                  <a:cs typeface="黑体" panose="02010609060101010101" pitchFamily="49" charset="-122"/>
                </a:rPr>
                <a:t>4</a:t>
              </a:r>
              <a:r>
                <a:rPr lang="zh-CN" altLang="en-US" sz="1600" kern="100" dirty="0">
                  <a:solidFill>
                    <a:srgbClr val="002060"/>
                  </a:solidFill>
                  <a:latin typeface="微软雅黑" panose="020B0503020204020204" pitchFamily="34" charset="-122"/>
                  <a:ea typeface="微软雅黑" panose="020B0503020204020204" pitchFamily="34" charset="-122"/>
                  <a:cs typeface="黑体" panose="02010609060101010101" pitchFamily="49" charset="-122"/>
                </a:rPr>
                <a:t>月</a:t>
              </a:r>
              <a:r>
                <a:rPr lang="en-US" altLang="zh-CN" sz="1600" kern="100" dirty="0">
                  <a:solidFill>
                    <a:srgbClr val="002060"/>
                  </a:solidFill>
                  <a:latin typeface="微软雅黑" panose="020B0503020204020204" pitchFamily="34" charset="-122"/>
                  <a:ea typeface="微软雅黑" panose="020B0503020204020204" pitchFamily="34" charset="-122"/>
                  <a:cs typeface="黑体" panose="02010609060101010101" pitchFamily="49" charset="-122"/>
                </a:rPr>
                <a:t>16</a:t>
              </a:r>
              <a:r>
                <a:rPr lang="zh-CN" altLang="en-US" sz="1600" kern="100" dirty="0">
                  <a:solidFill>
                    <a:srgbClr val="002060"/>
                  </a:solidFill>
                  <a:latin typeface="微软雅黑" panose="020B0503020204020204" pitchFamily="34" charset="-122"/>
                  <a:ea typeface="微软雅黑" panose="020B0503020204020204" pitchFamily="34" charset="-122"/>
                  <a:cs typeface="黑体" panose="02010609060101010101" pitchFamily="49" charset="-122"/>
                </a:rPr>
                <a:t>日</a:t>
              </a:r>
              <a:endParaRPr lang="zh-CN" altLang="en-US" sz="1600" kern="100" dirty="0">
                <a:solidFill>
                  <a:srgbClr val="002060"/>
                </a:solidFill>
                <a:latin typeface="微软雅黑" panose="020B0503020204020204" pitchFamily="34" charset="-122"/>
                <a:ea typeface="微软雅黑" panose="020B0503020204020204" pitchFamily="34" charset="-122"/>
                <a:cs typeface="黑体" panose="02010609060101010101" pitchFamily="49" charset="-122"/>
              </a:endParaRPr>
            </a:p>
          </p:txBody>
        </p:sp>
      </p:grpSp>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381" y="-6585"/>
            <a:ext cx="1516972" cy="1211681"/>
          </a:xfrm>
          <a:prstGeom prst="rect">
            <a:avLst/>
          </a:prstGeom>
        </p:spPr>
      </p:pic>
      <p:sp>
        <p:nvSpPr>
          <p:cNvPr id="6" name="TextBox 37"/>
          <p:cNvSpPr>
            <a:spLocks noChangeArrowheads="1"/>
          </p:cNvSpPr>
          <p:nvPr/>
        </p:nvSpPr>
        <p:spPr bwMode="auto">
          <a:xfrm>
            <a:off x="812165" y="1479550"/>
            <a:ext cx="4209415" cy="974090"/>
          </a:xfrm>
          <a:prstGeom prst="rect">
            <a:avLst/>
          </a:prstGeom>
          <a:noFill/>
          <a:ln>
            <a:noFill/>
          </a:ln>
        </p:spPr>
        <p:txBody>
          <a:bodyPr wrap="square" lIns="51430" tIns="25715" rIns="51430" bIns="2571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dist" defTabSz="685165">
              <a:lnSpc>
                <a:spcPct val="150000"/>
              </a:lnSpc>
              <a:spcBef>
                <a:spcPct val="0"/>
              </a:spcBef>
              <a:buNone/>
              <a:defRPr/>
            </a:pPr>
            <a:r>
              <a:rPr lang="zh-CN" altLang="en-US" sz="4000" b="1" dirty="0">
                <a:solidFill>
                  <a:srgbClr val="005A9E"/>
                </a:solidFill>
                <a:latin typeface="微软雅黑" panose="020B0503020204020204" pitchFamily="34" charset="-122"/>
                <a:ea typeface="微软雅黑" panose="020B0503020204020204" pitchFamily="34" charset="-122"/>
                <a:cs typeface="Arial" panose="020B0604020202020204" pitchFamily="34" charset="0"/>
              </a:rPr>
              <a:t>传承传统文化</a:t>
            </a:r>
            <a:endParaRPr lang="zh-CN" altLang="en-US" sz="4000" b="1" dirty="0">
              <a:solidFill>
                <a:srgbClr val="005A9E"/>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2901592" y="3854043"/>
            <a:ext cx="5970721" cy="2636261"/>
          </a:xfrm>
          <a:prstGeom prst="rect">
            <a:avLst/>
          </a:prstGeom>
          <a:blipFill>
            <a:blip r:embed="rId1" cstate="print"/>
            <a:stretch>
              <a:fillRect/>
            </a:stretch>
          </a:blipFill>
        </p:spPr>
        <p:txBody>
          <a:bodyPr wrap="square" lIns="0" tIns="0" rIns="0" bIns="0" rtlCol="0"/>
          <a:lstStyle/>
          <a:p>
            <a:endParaRPr sz="2395"/>
          </a:p>
        </p:txBody>
      </p:sp>
      <p:grpSp>
        <p:nvGrpSpPr>
          <p:cNvPr id="49" name="组合 48"/>
          <p:cNvGrpSpPr/>
          <p:nvPr/>
        </p:nvGrpSpPr>
        <p:grpSpPr>
          <a:xfrm>
            <a:off x="633095" y="2019300"/>
            <a:ext cx="11010411" cy="3368040"/>
            <a:chOff x="1063" y="4298"/>
            <a:chExt cx="17029" cy="4708"/>
          </a:xfrm>
        </p:grpSpPr>
        <p:sp>
          <p:nvSpPr>
            <p:cNvPr id="2" name="object 2"/>
            <p:cNvSpPr/>
            <p:nvPr/>
          </p:nvSpPr>
          <p:spPr>
            <a:xfrm>
              <a:off x="3547" y="6095"/>
              <a:ext cx="3513" cy="794"/>
            </a:xfrm>
            <a:custGeom>
              <a:avLst/>
              <a:gdLst/>
              <a:ahLst/>
              <a:cxnLst/>
              <a:rect l="l" t="t" r="r" b="b"/>
              <a:pathLst>
                <a:path w="1675129" h="378460">
                  <a:moveTo>
                    <a:pt x="1674876" y="0"/>
                  </a:moveTo>
                  <a:lnTo>
                    <a:pt x="0" y="0"/>
                  </a:lnTo>
                  <a:lnTo>
                    <a:pt x="178231" y="377952"/>
                  </a:lnTo>
                  <a:lnTo>
                    <a:pt x="1674876" y="377952"/>
                  </a:lnTo>
                  <a:lnTo>
                    <a:pt x="1674876" y="0"/>
                  </a:lnTo>
                  <a:close/>
                </a:path>
              </a:pathLst>
            </a:custGeom>
            <a:solidFill>
              <a:srgbClr val="FA8525"/>
            </a:solidFill>
          </p:spPr>
          <p:txBody>
            <a:bodyPr wrap="square" lIns="0" tIns="0" rIns="0" bIns="0" rtlCol="0"/>
            <a:lstStyle/>
            <a:p>
              <a:endParaRPr sz="2395"/>
            </a:p>
          </p:txBody>
        </p:sp>
        <p:sp>
          <p:nvSpPr>
            <p:cNvPr id="3" name="object 3"/>
            <p:cNvSpPr/>
            <p:nvPr/>
          </p:nvSpPr>
          <p:spPr>
            <a:xfrm>
              <a:off x="3243" y="6044"/>
              <a:ext cx="874" cy="860"/>
            </a:xfrm>
            <a:custGeom>
              <a:avLst/>
              <a:gdLst/>
              <a:ahLst/>
              <a:cxnLst/>
              <a:rect l="l" t="t" r="r" b="b"/>
              <a:pathLst>
                <a:path w="416560" h="410210">
                  <a:moveTo>
                    <a:pt x="208026" y="0"/>
                  </a:moveTo>
                  <a:lnTo>
                    <a:pt x="160329" y="5413"/>
                  </a:lnTo>
                  <a:lnTo>
                    <a:pt x="116543" y="20833"/>
                  </a:lnTo>
                  <a:lnTo>
                    <a:pt x="77918" y="45030"/>
                  </a:lnTo>
                  <a:lnTo>
                    <a:pt x="45702" y="76774"/>
                  </a:lnTo>
                  <a:lnTo>
                    <a:pt x="21144" y="114833"/>
                  </a:lnTo>
                  <a:lnTo>
                    <a:pt x="5494" y="157977"/>
                  </a:lnTo>
                  <a:lnTo>
                    <a:pt x="0" y="204977"/>
                  </a:lnTo>
                  <a:lnTo>
                    <a:pt x="5494" y="251978"/>
                  </a:lnTo>
                  <a:lnTo>
                    <a:pt x="21144" y="295122"/>
                  </a:lnTo>
                  <a:lnTo>
                    <a:pt x="45702" y="333181"/>
                  </a:lnTo>
                  <a:lnTo>
                    <a:pt x="77918" y="364925"/>
                  </a:lnTo>
                  <a:lnTo>
                    <a:pt x="116543" y="389122"/>
                  </a:lnTo>
                  <a:lnTo>
                    <a:pt x="160329" y="404542"/>
                  </a:lnTo>
                  <a:lnTo>
                    <a:pt x="208026" y="409955"/>
                  </a:lnTo>
                  <a:lnTo>
                    <a:pt x="255722" y="404542"/>
                  </a:lnTo>
                  <a:lnTo>
                    <a:pt x="299508" y="389122"/>
                  </a:lnTo>
                  <a:lnTo>
                    <a:pt x="338133" y="364925"/>
                  </a:lnTo>
                  <a:lnTo>
                    <a:pt x="370349" y="333181"/>
                  </a:lnTo>
                  <a:lnTo>
                    <a:pt x="394907" y="295122"/>
                  </a:lnTo>
                  <a:lnTo>
                    <a:pt x="410557" y="251978"/>
                  </a:lnTo>
                  <a:lnTo>
                    <a:pt x="416052" y="204977"/>
                  </a:lnTo>
                  <a:lnTo>
                    <a:pt x="410557" y="157977"/>
                  </a:lnTo>
                  <a:lnTo>
                    <a:pt x="394907" y="114833"/>
                  </a:lnTo>
                  <a:lnTo>
                    <a:pt x="370349" y="76774"/>
                  </a:lnTo>
                  <a:lnTo>
                    <a:pt x="338133" y="45030"/>
                  </a:lnTo>
                  <a:lnTo>
                    <a:pt x="299508" y="20833"/>
                  </a:lnTo>
                  <a:lnTo>
                    <a:pt x="255722" y="5413"/>
                  </a:lnTo>
                  <a:lnTo>
                    <a:pt x="208026" y="0"/>
                  </a:lnTo>
                  <a:close/>
                </a:path>
              </a:pathLst>
            </a:custGeom>
            <a:solidFill>
              <a:srgbClr val="F2F2F2"/>
            </a:solidFill>
          </p:spPr>
          <p:txBody>
            <a:bodyPr wrap="square" lIns="0" tIns="0" rIns="0" bIns="0" rtlCol="0"/>
            <a:lstStyle/>
            <a:p>
              <a:endParaRPr sz="2395"/>
            </a:p>
          </p:txBody>
        </p:sp>
        <p:sp>
          <p:nvSpPr>
            <p:cNvPr id="4" name="object 4"/>
            <p:cNvSpPr/>
            <p:nvPr/>
          </p:nvSpPr>
          <p:spPr>
            <a:xfrm>
              <a:off x="3243" y="6044"/>
              <a:ext cx="874" cy="860"/>
            </a:xfrm>
            <a:custGeom>
              <a:avLst/>
              <a:gdLst/>
              <a:ahLst/>
              <a:cxnLst/>
              <a:rect l="l" t="t" r="r" b="b"/>
              <a:pathLst>
                <a:path w="416560" h="410210">
                  <a:moveTo>
                    <a:pt x="0" y="204977"/>
                  </a:moveTo>
                  <a:lnTo>
                    <a:pt x="5494" y="157977"/>
                  </a:lnTo>
                  <a:lnTo>
                    <a:pt x="21144" y="114833"/>
                  </a:lnTo>
                  <a:lnTo>
                    <a:pt x="45702" y="76774"/>
                  </a:lnTo>
                  <a:lnTo>
                    <a:pt x="77918" y="45030"/>
                  </a:lnTo>
                  <a:lnTo>
                    <a:pt x="116543" y="20833"/>
                  </a:lnTo>
                  <a:lnTo>
                    <a:pt x="160329" y="5413"/>
                  </a:lnTo>
                  <a:lnTo>
                    <a:pt x="208026" y="0"/>
                  </a:lnTo>
                  <a:lnTo>
                    <a:pt x="255722" y="5413"/>
                  </a:lnTo>
                  <a:lnTo>
                    <a:pt x="299508" y="20833"/>
                  </a:lnTo>
                  <a:lnTo>
                    <a:pt x="338133" y="45030"/>
                  </a:lnTo>
                  <a:lnTo>
                    <a:pt x="370349" y="76774"/>
                  </a:lnTo>
                  <a:lnTo>
                    <a:pt x="394907" y="114833"/>
                  </a:lnTo>
                  <a:lnTo>
                    <a:pt x="410557" y="157977"/>
                  </a:lnTo>
                  <a:lnTo>
                    <a:pt x="416052" y="204977"/>
                  </a:lnTo>
                  <a:lnTo>
                    <a:pt x="410557" y="251978"/>
                  </a:lnTo>
                  <a:lnTo>
                    <a:pt x="394907" y="295122"/>
                  </a:lnTo>
                  <a:lnTo>
                    <a:pt x="370349" y="333181"/>
                  </a:lnTo>
                  <a:lnTo>
                    <a:pt x="338133" y="364925"/>
                  </a:lnTo>
                  <a:lnTo>
                    <a:pt x="299508" y="389122"/>
                  </a:lnTo>
                  <a:lnTo>
                    <a:pt x="255722" y="404542"/>
                  </a:lnTo>
                  <a:lnTo>
                    <a:pt x="208026" y="409955"/>
                  </a:lnTo>
                  <a:lnTo>
                    <a:pt x="160329" y="404542"/>
                  </a:lnTo>
                  <a:lnTo>
                    <a:pt x="116543" y="389122"/>
                  </a:lnTo>
                  <a:lnTo>
                    <a:pt x="77918" y="364925"/>
                  </a:lnTo>
                  <a:lnTo>
                    <a:pt x="45702" y="333181"/>
                  </a:lnTo>
                  <a:lnTo>
                    <a:pt x="21144" y="295122"/>
                  </a:lnTo>
                  <a:lnTo>
                    <a:pt x="5494" y="251978"/>
                  </a:lnTo>
                  <a:lnTo>
                    <a:pt x="0" y="204977"/>
                  </a:lnTo>
                  <a:close/>
                </a:path>
              </a:pathLst>
            </a:custGeom>
            <a:ln w="76199">
              <a:solidFill>
                <a:srgbClr val="FA8525"/>
              </a:solidFill>
            </a:ln>
          </p:spPr>
          <p:txBody>
            <a:bodyPr wrap="square" lIns="0" tIns="0" rIns="0" bIns="0" rtlCol="0"/>
            <a:lstStyle/>
            <a:p>
              <a:endParaRPr sz="2395"/>
            </a:p>
          </p:txBody>
        </p:sp>
        <p:sp>
          <p:nvSpPr>
            <p:cNvPr id="5" name="object 5"/>
            <p:cNvSpPr/>
            <p:nvPr/>
          </p:nvSpPr>
          <p:spPr>
            <a:xfrm>
              <a:off x="12221" y="7361"/>
              <a:ext cx="4047" cy="1068"/>
            </a:xfrm>
            <a:custGeom>
              <a:avLst/>
              <a:gdLst/>
              <a:ahLst/>
              <a:cxnLst/>
              <a:rect l="l" t="t" r="r" b="b"/>
              <a:pathLst>
                <a:path w="1929765" h="509270">
                  <a:moveTo>
                    <a:pt x="1929383" y="0"/>
                  </a:moveTo>
                  <a:lnTo>
                    <a:pt x="0" y="0"/>
                  </a:lnTo>
                  <a:lnTo>
                    <a:pt x="0" y="509016"/>
                  </a:lnTo>
                  <a:lnTo>
                    <a:pt x="1724063" y="509016"/>
                  </a:lnTo>
                  <a:lnTo>
                    <a:pt x="1929383" y="0"/>
                  </a:lnTo>
                  <a:close/>
                </a:path>
              </a:pathLst>
            </a:custGeom>
            <a:solidFill>
              <a:srgbClr val="40A5DD"/>
            </a:solidFill>
          </p:spPr>
          <p:txBody>
            <a:bodyPr wrap="square" lIns="0" tIns="0" rIns="0" bIns="0" rtlCol="0"/>
            <a:lstStyle/>
            <a:p>
              <a:endParaRPr sz="2395"/>
            </a:p>
          </p:txBody>
        </p:sp>
        <p:sp>
          <p:nvSpPr>
            <p:cNvPr id="6" name="object 6"/>
            <p:cNvSpPr/>
            <p:nvPr/>
          </p:nvSpPr>
          <p:spPr>
            <a:xfrm>
              <a:off x="15487" y="7290"/>
              <a:ext cx="1177" cy="1157"/>
            </a:xfrm>
            <a:custGeom>
              <a:avLst/>
              <a:gdLst/>
              <a:ahLst/>
              <a:cxnLst/>
              <a:rect l="l" t="t" r="r" b="b"/>
              <a:pathLst>
                <a:path w="561340" h="551814">
                  <a:moveTo>
                    <a:pt x="280416" y="0"/>
                  </a:moveTo>
                  <a:lnTo>
                    <a:pt x="234932" y="3610"/>
                  </a:lnTo>
                  <a:lnTo>
                    <a:pt x="191785" y="14062"/>
                  </a:lnTo>
                  <a:lnTo>
                    <a:pt x="151551" y="30788"/>
                  </a:lnTo>
                  <a:lnTo>
                    <a:pt x="114808" y="53220"/>
                  </a:lnTo>
                  <a:lnTo>
                    <a:pt x="82134" y="80791"/>
                  </a:lnTo>
                  <a:lnTo>
                    <a:pt x="54105" y="112932"/>
                  </a:lnTo>
                  <a:lnTo>
                    <a:pt x="31300" y="149075"/>
                  </a:lnTo>
                  <a:lnTo>
                    <a:pt x="14296" y="188654"/>
                  </a:lnTo>
                  <a:lnTo>
                    <a:pt x="3670" y="231099"/>
                  </a:lnTo>
                  <a:lnTo>
                    <a:pt x="0" y="275843"/>
                  </a:lnTo>
                  <a:lnTo>
                    <a:pt x="3670" y="320588"/>
                  </a:lnTo>
                  <a:lnTo>
                    <a:pt x="14296" y="363033"/>
                  </a:lnTo>
                  <a:lnTo>
                    <a:pt x="31300" y="402612"/>
                  </a:lnTo>
                  <a:lnTo>
                    <a:pt x="54105" y="438755"/>
                  </a:lnTo>
                  <a:lnTo>
                    <a:pt x="82134" y="470896"/>
                  </a:lnTo>
                  <a:lnTo>
                    <a:pt x="114808" y="498467"/>
                  </a:lnTo>
                  <a:lnTo>
                    <a:pt x="151551" y="520899"/>
                  </a:lnTo>
                  <a:lnTo>
                    <a:pt x="191785" y="537625"/>
                  </a:lnTo>
                  <a:lnTo>
                    <a:pt x="234932" y="548077"/>
                  </a:lnTo>
                  <a:lnTo>
                    <a:pt x="280416" y="551687"/>
                  </a:lnTo>
                  <a:lnTo>
                    <a:pt x="325899" y="548077"/>
                  </a:lnTo>
                  <a:lnTo>
                    <a:pt x="369046" y="537625"/>
                  </a:lnTo>
                  <a:lnTo>
                    <a:pt x="409280" y="520899"/>
                  </a:lnTo>
                  <a:lnTo>
                    <a:pt x="446023" y="498467"/>
                  </a:lnTo>
                  <a:lnTo>
                    <a:pt x="478697" y="470896"/>
                  </a:lnTo>
                  <a:lnTo>
                    <a:pt x="506726" y="438755"/>
                  </a:lnTo>
                  <a:lnTo>
                    <a:pt x="529531" y="402612"/>
                  </a:lnTo>
                  <a:lnTo>
                    <a:pt x="546535" y="363033"/>
                  </a:lnTo>
                  <a:lnTo>
                    <a:pt x="557161" y="320588"/>
                  </a:lnTo>
                  <a:lnTo>
                    <a:pt x="560832" y="275843"/>
                  </a:lnTo>
                  <a:lnTo>
                    <a:pt x="557161" y="231099"/>
                  </a:lnTo>
                  <a:lnTo>
                    <a:pt x="546535" y="188654"/>
                  </a:lnTo>
                  <a:lnTo>
                    <a:pt x="529531" y="149075"/>
                  </a:lnTo>
                  <a:lnTo>
                    <a:pt x="506726" y="112932"/>
                  </a:lnTo>
                  <a:lnTo>
                    <a:pt x="478697" y="80791"/>
                  </a:lnTo>
                  <a:lnTo>
                    <a:pt x="446023" y="53220"/>
                  </a:lnTo>
                  <a:lnTo>
                    <a:pt x="409280" y="30788"/>
                  </a:lnTo>
                  <a:lnTo>
                    <a:pt x="369046" y="14062"/>
                  </a:lnTo>
                  <a:lnTo>
                    <a:pt x="325899" y="3610"/>
                  </a:lnTo>
                  <a:lnTo>
                    <a:pt x="280416" y="0"/>
                  </a:lnTo>
                  <a:close/>
                </a:path>
              </a:pathLst>
            </a:custGeom>
            <a:solidFill>
              <a:srgbClr val="EEECE1"/>
            </a:solidFill>
          </p:spPr>
          <p:txBody>
            <a:bodyPr wrap="square" lIns="0" tIns="0" rIns="0" bIns="0" rtlCol="0"/>
            <a:lstStyle/>
            <a:p>
              <a:endParaRPr sz="2395"/>
            </a:p>
          </p:txBody>
        </p:sp>
        <p:sp>
          <p:nvSpPr>
            <p:cNvPr id="7" name="object 7"/>
            <p:cNvSpPr/>
            <p:nvPr/>
          </p:nvSpPr>
          <p:spPr>
            <a:xfrm>
              <a:off x="15487" y="7290"/>
              <a:ext cx="1177" cy="1157"/>
            </a:xfrm>
            <a:custGeom>
              <a:avLst/>
              <a:gdLst/>
              <a:ahLst/>
              <a:cxnLst/>
              <a:rect l="l" t="t" r="r" b="b"/>
              <a:pathLst>
                <a:path w="561340" h="551814">
                  <a:moveTo>
                    <a:pt x="0" y="275843"/>
                  </a:moveTo>
                  <a:lnTo>
                    <a:pt x="3670" y="231099"/>
                  </a:lnTo>
                  <a:lnTo>
                    <a:pt x="14296" y="188654"/>
                  </a:lnTo>
                  <a:lnTo>
                    <a:pt x="31300" y="149075"/>
                  </a:lnTo>
                  <a:lnTo>
                    <a:pt x="54105" y="112932"/>
                  </a:lnTo>
                  <a:lnTo>
                    <a:pt x="82134" y="80791"/>
                  </a:lnTo>
                  <a:lnTo>
                    <a:pt x="114808" y="53220"/>
                  </a:lnTo>
                  <a:lnTo>
                    <a:pt x="151551" y="30788"/>
                  </a:lnTo>
                  <a:lnTo>
                    <a:pt x="191785" y="14062"/>
                  </a:lnTo>
                  <a:lnTo>
                    <a:pt x="234932" y="3610"/>
                  </a:lnTo>
                  <a:lnTo>
                    <a:pt x="280416" y="0"/>
                  </a:lnTo>
                  <a:lnTo>
                    <a:pt x="325899" y="3610"/>
                  </a:lnTo>
                  <a:lnTo>
                    <a:pt x="369046" y="14062"/>
                  </a:lnTo>
                  <a:lnTo>
                    <a:pt x="409280" y="30788"/>
                  </a:lnTo>
                  <a:lnTo>
                    <a:pt x="446023" y="53220"/>
                  </a:lnTo>
                  <a:lnTo>
                    <a:pt x="478697" y="80791"/>
                  </a:lnTo>
                  <a:lnTo>
                    <a:pt x="506726" y="112932"/>
                  </a:lnTo>
                  <a:lnTo>
                    <a:pt x="529531" y="149075"/>
                  </a:lnTo>
                  <a:lnTo>
                    <a:pt x="546535" y="188654"/>
                  </a:lnTo>
                  <a:lnTo>
                    <a:pt x="557161" y="231099"/>
                  </a:lnTo>
                  <a:lnTo>
                    <a:pt x="560832" y="275843"/>
                  </a:lnTo>
                  <a:lnTo>
                    <a:pt x="557161" y="320588"/>
                  </a:lnTo>
                  <a:lnTo>
                    <a:pt x="546535" y="363033"/>
                  </a:lnTo>
                  <a:lnTo>
                    <a:pt x="529531" y="402612"/>
                  </a:lnTo>
                  <a:lnTo>
                    <a:pt x="506726" y="438755"/>
                  </a:lnTo>
                  <a:lnTo>
                    <a:pt x="478697" y="470896"/>
                  </a:lnTo>
                  <a:lnTo>
                    <a:pt x="446023" y="498467"/>
                  </a:lnTo>
                  <a:lnTo>
                    <a:pt x="409280" y="520899"/>
                  </a:lnTo>
                  <a:lnTo>
                    <a:pt x="369046" y="537625"/>
                  </a:lnTo>
                  <a:lnTo>
                    <a:pt x="325899" y="548077"/>
                  </a:lnTo>
                  <a:lnTo>
                    <a:pt x="280416" y="551687"/>
                  </a:lnTo>
                  <a:lnTo>
                    <a:pt x="234932" y="548077"/>
                  </a:lnTo>
                  <a:lnTo>
                    <a:pt x="191785" y="537625"/>
                  </a:lnTo>
                  <a:lnTo>
                    <a:pt x="151551" y="520899"/>
                  </a:lnTo>
                  <a:lnTo>
                    <a:pt x="114808" y="498467"/>
                  </a:lnTo>
                  <a:lnTo>
                    <a:pt x="82134" y="470896"/>
                  </a:lnTo>
                  <a:lnTo>
                    <a:pt x="54105" y="438755"/>
                  </a:lnTo>
                  <a:lnTo>
                    <a:pt x="31300" y="402612"/>
                  </a:lnTo>
                  <a:lnTo>
                    <a:pt x="14296" y="363033"/>
                  </a:lnTo>
                  <a:lnTo>
                    <a:pt x="3670" y="320588"/>
                  </a:lnTo>
                  <a:lnTo>
                    <a:pt x="0" y="275843"/>
                  </a:lnTo>
                  <a:close/>
                </a:path>
              </a:pathLst>
            </a:custGeom>
            <a:ln w="79247">
              <a:solidFill>
                <a:srgbClr val="40A5DD"/>
              </a:solidFill>
            </a:ln>
          </p:spPr>
          <p:txBody>
            <a:bodyPr wrap="square" lIns="0" tIns="0" rIns="0" bIns="0" rtlCol="0"/>
            <a:lstStyle/>
            <a:p>
              <a:endParaRPr sz="2395"/>
            </a:p>
          </p:txBody>
        </p:sp>
        <p:sp>
          <p:nvSpPr>
            <p:cNvPr id="8" name="object 8"/>
            <p:cNvSpPr/>
            <p:nvPr/>
          </p:nvSpPr>
          <p:spPr>
            <a:xfrm>
              <a:off x="11332" y="4874"/>
              <a:ext cx="3223" cy="723"/>
            </a:xfrm>
            <a:custGeom>
              <a:avLst/>
              <a:gdLst/>
              <a:ahLst/>
              <a:cxnLst/>
              <a:rect l="l" t="t" r="r" b="b"/>
              <a:pathLst>
                <a:path w="1536700" h="344805">
                  <a:moveTo>
                    <a:pt x="1536191" y="0"/>
                  </a:moveTo>
                  <a:lnTo>
                    <a:pt x="0" y="0"/>
                  </a:lnTo>
                  <a:lnTo>
                    <a:pt x="0" y="344424"/>
                  </a:lnTo>
                  <a:lnTo>
                    <a:pt x="1372717" y="344424"/>
                  </a:lnTo>
                  <a:lnTo>
                    <a:pt x="1536191" y="0"/>
                  </a:lnTo>
                  <a:close/>
                </a:path>
              </a:pathLst>
            </a:custGeom>
            <a:solidFill>
              <a:srgbClr val="45BA86"/>
            </a:solidFill>
          </p:spPr>
          <p:txBody>
            <a:bodyPr wrap="square" lIns="0" tIns="0" rIns="0" bIns="0" rtlCol="0"/>
            <a:lstStyle/>
            <a:p>
              <a:endParaRPr sz="2395"/>
            </a:p>
          </p:txBody>
        </p:sp>
        <p:sp>
          <p:nvSpPr>
            <p:cNvPr id="9" name="object 9"/>
            <p:cNvSpPr/>
            <p:nvPr/>
          </p:nvSpPr>
          <p:spPr>
            <a:xfrm>
              <a:off x="14030" y="4826"/>
              <a:ext cx="796" cy="787"/>
            </a:xfrm>
            <a:custGeom>
              <a:avLst/>
              <a:gdLst/>
              <a:ahLst/>
              <a:cxnLst/>
              <a:rect l="l" t="t" r="r" b="b"/>
              <a:pathLst>
                <a:path w="379729" h="375285">
                  <a:moveTo>
                    <a:pt x="189738" y="0"/>
                  </a:moveTo>
                  <a:lnTo>
                    <a:pt x="139298" y="6695"/>
                  </a:lnTo>
                  <a:lnTo>
                    <a:pt x="93974" y="25591"/>
                  </a:lnTo>
                  <a:lnTo>
                    <a:pt x="55573" y="54902"/>
                  </a:lnTo>
                  <a:lnTo>
                    <a:pt x="25905" y="92839"/>
                  </a:lnTo>
                  <a:lnTo>
                    <a:pt x="6777" y="137618"/>
                  </a:lnTo>
                  <a:lnTo>
                    <a:pt x="0" y="187451"/>
                  </a:lnTo>
                  <a:lnTo>
                    <a:pt x="6777" y="237285"/>
                  </a:lnTo>
                  <a:lnTo>
                    <a:pt x="25905" y="282064"/>
                  </a:lnTo>
                  <a:lnTo>
                    <a:pt x="55573" y="320001"/>
                  </a:lnTo>
                  <a:lnTo>
                    <a:pt x="93974" y="349312"/>
                  </a:lnTo>
                  <a:lnTo>
                    <a:pt x="139298" y="368208"/>
                  </a:lnTo>
                  <a:lnTo>
                    <a:pt x="189738" y="374903"/>
                  </a:lnTo>
                  <a:lnTo>
                    <a:pt x="240177" y="368208"/>
                  </a:lnTo>
                  <a:lnTo>
                    <a:pt x="285501" y="349312"/>
                  </a:lnTo>
                  <a:lnTo>
                    <a:pt x="323902" y="320001"/>
                  </a:lnTo>
                  <a:lnTo>
                    <a:pt x="353570" y="282064"/>
                  </a:lnTo>
                  <a:lnTo>
                    <a:pt x="372698" y="237285"/>
                  </a:lnTo>
                  <a:lnTo>
                    <a:pt x="379476" y="187451"/>
                  </a:lnTo>
                  <a:lnTo>
                    <a:pt x="372698" y="137618"/>
                  </a:lnTo>
                  <a:lnTo>
                    <a:pt x="353570" y="92839"/>
                  </a:lnTo>
                  <a:lnTo>
                    <a:pt x="323902" y="54902"/>
                  </a:lnTo>
                  <a:lnTo>
                    <a:pt x="285501" y="25591"/>
                  </a:lnTo>
                  <a:lnTo>
                    <a:pt x="240177" y="6695"/>
                  </a:lnTo>
                  <a:lnTo>
                    <a:pt x="189738" y="0"/>
                  </a:lnTo>
                  <a:close/>
                </a:path>
              </a:pathLst>
            </a:custGeom>
            <a:solidFill>
              <a:srgbClr val="F2F2F2"/>
            </a:solidFill>
          </p:spPr>
          <p:txBody>
            <a:bodyPr wrap="square" lIns="0" tIns="0" rIns="0" bIns="0" rtlCol="0"/>
            <a:lstStyle/>
            <a:p>
              <a:endParaRPr sz="2395"/>
            </a:p>
          </p:txBody>
        </p:sp>
        <p:sp>
          <p:nvSpPr>
            <p:cNvPr id="10" name="object 10"/>
            <p:cNvSpPr/>
            <p:nvPr/>
          </p:nvSpPr>
          <p:spPr>
            <a:xfrm>
              <a:off x="14030" y="4826"/>
              <a:ext cx="796" cy="787"/>
            </a:xfrm>
            <a:custGeom>
              <a:avLst/>
              <a:gdLst/>
              <a:ahLst/>
              <a:cxnLst/>
              <a:rect l="l" t="t" r="r" b="b"/>
              <a:pathLst>
                <a:path w="379729" h="375285">
                  <a:moveTo>
                    <a:pt x="0" y="187451"/>
                  </a:moveTo>
                  <a:lnTo>
                    <a:pt x="6777" y="137618"/>
                  </a:lnTo>
                  <a:lnTo>
                    <a:pt x="25905" y="92839"/>
                  </a:lnTo>
                  <a:lnTo>
                    <a:pt x="55573" y="54902"/>
                  </a:lnTo>
                  <a:lnTo>
                    <a:pt x="93974" y="25591"/>
                  </a:lnTo>
                  <a:lnTo>
                    <a:pt x="139298" y="6695"/>
                  </a:lnTo>
                  <a:lnTo>
                    <a:pt x="189738" y="0"/>
                  </a:lnTo>
                  <a:lnTo>
                    <a:pt x="240177" y="6695"/>
                  </a:lnTo>
                  <a:lnTo>
                    <a:pt x="285501" y="25591"/>
                  </a:lnTo>
                  <a:lnTo>
                    <a:pt x="323902" y="54902"/>
                  </a:lnTo>
                  <a:lnTo>
                    <a:pt x="353570" y="92839"/>
                  </a:lnTo>
                  <a:lnTo>
                    <a:pt x="372698" y="137618"/>
                  </a:lnTo>
                  <a:lnTo>
                    <a:pt x="379476" y="187451"/>
                  </a:lnTo>
                  <a:lnTo>
                    <a:pt x="372698" y="237285"/>
                  </a:lnTo>
                  <a:lnTo>
                    <a:pt x="353570" y="282064"/>
                  </a:lnTo>
                  <a:lnTo>
                    <a:pt x="323902" y="320001"/>
                  </a:lnTo>
                  <a:lnTo>
                    <a:pt x="285501" y="349312"/>
                  </a:lnTo>
                  <a:lnTo>
                    <a:pt x="240177" y="368208"/>
                  </a:lnTo>
                  <a:lnTo>
                    <a:pt x="189738" y="374903"/>
                  </a:lnTo>
                  <a:lnTo>
                    <a:pt x="139298" y="368208"/>
                  </a:lnTo>
                  <a:lnTo>
                    <a:pt x="93974" y="349312"/>
                  </a:lnTo>
                  <a:lnTo>
                    <a:pt x="55573" y="320001"/>
                  </a:lnTo>
                  <a:lnTo>
                    <a:pt x="25905" y="282064"/>
                  </a:lnTo>
                  <a:lnTo>
                    <a:pt x="6777" y="237285"/>
                  </a:lnTo>
                  <a:lnTo>
                    <a:pt x="0" y="187451"/>
                  </a:lnTo>
                  <a:close/>
                </a:path>
              </a:pathLst>
            </a:custGeom>
            <a:ln w="76200">
              <a:solidFill>
                <a:srgbClr val="45BA86"/>
              </a:solidFill>
            </a:ln>
          </p:spPr>
          <p:txBody>
            <a:bodyPr wrap="square" lIns="0" tIns="0" rIns="0" bIns="0" rtlCol="0"/>
            <a:lstStyle/>
            <a:p>
              <a:endParaRPr sz="2395"/>
            </a:p>
          </p:txBody>
        </p:sp>
        <p:sp>
          <p:nvSpPr>
            <p:cNvPr id="15" name="object 15"/>
            <p:cNvSpPr/>
            <p:nvPr/>
          </p:nvSpPr>
          <p:spPr>
            <a:xfrm>
              <a:off x="6532" y="7613"/>
              <a:ext cx="5479" cy="1065"/>
            </a:xfrm>
            <a:custGeom>
              <a:avLst/>
              <a:gdLst/>
              <a:ahLst/>
              <a:cxnLst/>
              <a:rect l="l" t="t" r="r" b="b"/>
              <a:pathLst>
                <a:path w="2612390" h="508000">
                  <a:moveTo>
                    <a:pt x="1306068" y="0"/>
                  </a:moveTo>
                  <a:lnTo>
                    <a:pt x="1231954" y="401"/>
                  </a:lnTo>
                  <a:lnTo>
                    <a:pt x="1158924" y="1592"/>
                  </a:lnTo>
                  <a:lnTo>
                    <a:pt x="1087090" y="3550"/>
                  </a:lnTo>
                  <a:lnTo>
                    <a:pt x="1016561" y="6255"/>
                  </a:lnTo>
                  <a:lnTo>
                    <a:pt x="947447" y="9684"/>
                  </a:lnTo>
                  <a:lnTo>
                    <a:pt x="879859" y="13817"/>
                  </a:lnTo>
                  <a:lnTo>
                    <a:pt x="813906" y="18632"/>
                  </a:lnTo>
                  <a:lnTo>
                    <a:pt x="749700" y="24107"/>
                  </a:lnTo>
                  <a:lnTo>
                    <a:pt x="687350" y="30221"/>
                  </a:lnTo>
                  <a:lnTo>
                    <a:pt x="626967" y="36954"/>
                  </a:lnTo>
                  <a:lnTo>
                    <a:pt x="568661" y="44282"/>
                  </a:lnTo>
                  <a:lnTo>
                    <a:pt x="512542" y="52185"/>
                  </a:lnTo>
                  <a:lnTo>
                    <a:pt x="458721" y="60642"/>
                  </a:lnTo>
                  <a:lnTo>
                    <a:pt x="407307" y="69631"/>
                  </a:lnTo>
                  <a:lnTo>
                    <a:pt x="358412" y="79131"/>
                  </a:lnTo>
                  <a:lnTo>
                    <a:pt x="312144" y="89119"/>
                  </a:lnTo>
                  <a:lnTo>
                    <a:pt x="268615" y="99576"/>
                  </a:lnTo>
                  <a:lnTo>
                    <a:pt x="227935" y="110479"/>
                  </a:lnTo>
                  <a:lnTo>
                    <a:pt x="190213" y="121806"/>
                  </a:lnTo>
                  <a:lnTo>
                    <a:pt x="124088" y="145651"/>
                  </a:lnTo>
                  <a:lnTo>
                    <a:pt x="71123" y="170939"/>
                  </a:lnTo>
                  <a:lnTo>
                    <a:pt x="32198" y="197498"/>
                  </a:lnTo>
                  <a:lnTo>
                    <a:pt x="2067" y="239346"/>
                  </a:lnTo>
                  <a:lnTo>
                    <a:pt x="0" y="253745"/>
                  </a:lnTo>
                  <a:lnTo>
                    <a:pt x="2067" y="268145"/>
                  </a:lnTo>
                  <a:lnTo>
                    <a:pt x="32198" y="309993"/>
                  </a:lnTo>
                  <a:lnTo>
                    <a:pt x="71123" y="336552"/>
                  </a:lnTo>
                  <a:lnTo>
                    <a:pt x="124088" y="361840"/>
                  </a:lnTo>
                  <a:lnTo>
                    <a:pt x="190213" y="385685"/>
                  </a:lnTo>
                  <a:lnTo>
                    <a:pt x="227935" y="397012"/>
                  </a:lnTo>
                  <a:lnTo>
                    <a:pt x="268615" y="407915"/>
                  </a:lnTo>
                  <a:lnTo>
                    <a:pt x="312144" y="418372"/>
                  </a:lnTo>
                  <a:lnTo>
                    <a:pt x="358412" y="428360"/>
                  </a:lnTo>
                  <a:lnTo>
                    <a:pt x="407307" y="437860"/>
                  </a:lnTo>
                  <a:lnTo>
                    <a:pt x="458721" y="446849"/>
                  </a:lnTo>
                  <a:lnTo>
                    <a:pt x="512542" y="455306"/>
                  </a:lnTo>
                  <a:lnTo>
                    <a:pt x="568661" y="463209"/>
                  </a:lnTo>
                  <a:lnTo>
                    <a:pt x="626967" y="470537"/>
                  </a:lnTo>
                  <a:lnTo>
                    <a:pt x="687350" y="477270"/>
                  </a:lnTo>
                  <a:lnTo>
                    <a:pt x="749700" y="483384"/>
                  </a:lnTo>
                  <a:lnTo>
                    <a:pt x="813906" y="488859"/>
                  </a:lnTo>
                  <a:lnTo>
                    <a:pt x="879859" y="493674"/>
                  </a:lnTo>
                  <a:lnTo>
                    <a:pt x="947447" y="497807"/>
                  </a:lnTo>
                  <a:lnTo>
                    <a:pt x="1016561" y="501236"/>
                  </a:lnTo>
                  <a:lnTo>
                    <a:pt x="1087090" y="503941"/>
                  </a:lnTo>
                  <a:lnTo>
                    <a:pt x="1158924" y="505899"/>
                  </a:lnTo>
                  <a:lnTo>
                    <a:pt x="1231954" y="507090"/>
                  </a:lnTo>
                  <a:lnTo>
                    <a:pt x="1306068" y="507491"/>
                  </a:lnTo>
                  <a:lnTo>
                    <a:pt x="1380181" y="507090"/>
                  </a:lnTo>
                  <a:lnTo>
                    <a:pt x="1453211" y="505899"/>
                  </a:lnTo>
                  <a:lnTo>
                    <a:pt x="1525045" y="503941"/>
                  </a:lnTo>
                  <a:lnTo>
                    <a:pt x="1595574" y="501236"/>
                  </a:lnTo>
                  <a:lnTo>
                    <a:pt x="1664688" y="497807"/>
                  </a:lnTo>
                  <a:lnTo>
                    <a:pt x="1732276" y="493674"/>
                  </a:lnTo>
                  <a:lnTo>
                    <a:pt x="1798229" y="488859"/>
                  </a:lnTo>
                  <a:lnTo>
                    <a:pt x="1862435" y="483384"/>
                  </a:lnTo>
                  <a:lnTo>
                    <a:pt x="1924785" y="477270"/>
                  </a:lnTo>
                  <a:lnTo>
                    <a:pt x="1985168" y="470537"/>
                  </a:lnTo>
                  <a:lnTo>
                    <a:pt x="2043474" y="463209"/>
                  </a:lnTo>
                  <a:lnTo>
                    <a:pt x="2099593" y="455306"/>
                  </a:lnTo>
                  <a:lnTo>
                    <a:pt x="2153414" y="446849"/>
                  </a:lnTo>
                  <a:lnTo>
                    <a:pt x="2204828" y="437860"/>
                  </a:lnTo>
                  <a:lnTo>
                    <a:pt x="2253723" y="428360"/>
                  </a:lnTo>
                  <a:lnTo>
                    <a:pt x="2299991" y="418372"/>
                  </a:lnTo>
                  <a:lnTo>
                    <a:pt x="2343520" y="407915"/>
                  </a:lnTo>
                  <a:lnTo>
                    <a:pt x="2384200" y="397012"/>
                  </a:lnTo>
                  <a:lnTo>
                    <a:pt x="2421922" y="385685"/>
                  </a:lnTo>
                  <a:lnTo>
                    <a:pt x="2488047" y="361840"/>
                  </a:lnTo>
                  <a:lnTo>
                    <a:pt x="2541012" y="336552"/>
                  </a:lnTo>
                  <a:lnTo>
                    <a:pt x="2579937" y="309993"/>
                  </a:lnTo>
                  <a:lnTo>
                    <a:pt x="2610068" y="268145"/>
                  </a:lnTo>
                  <a:lnTo>
                    <a:pt x="2612136" y="253745"/>
                  </a:lnTo>
                  <a:lnTo>
                    <a:pt x="2610068" y="239346"/>
                  </a:lnTo>
                  <a:lnTo>
                    <a:pt x="2579937" y="197498"/>
                  </a:lnTo>
                  <a:lnTo>
                    <a:pt x="2541012" y="170939"/>
                  </a:lnTo>
                  <a:lnTo>
                    <a:pt x="2488047" y="145651"/>
                  </a:lnTo>
                  <a:lnTo>
                    <a:pt x="2421922" y="121806"/>
                  </a:lnTo>
                  <a:lnTo>
                    <a:pt x="2384200" y="110479"/>
                  </a:lnTo>
                  <a:lnTo>
                    <a:pt x="2343520" y="99576"/>
                  </a:lnTo>
                  <a:lnTo>
                    <a:pt x="2299991" y="89119"/>
                  </a:lnTo>
                  <a:lnTo>
                    <a:pt x="2253723" y="79131"/>
                  </a:lnTo>
                  <a:lnTo>
                    <a:pt x="2204828" y="69631"/>
                  </a:lnTo>
                  <a:lnTo>
                    <a:pt x="2153414" y="60642"/>
                  </a:lnTo>
                  <a:lnTo>
                    <a:pt x="2099593" y="52185"/>
                  </a:lnTo>
                  <a:lnTo>
                    <a:pt x="2043474" y="44282"/>
                  </a:lnTo>
                  <a:lnTo>
                    <a:pt x="1985168" y="36954"/>
                  </a:lnTo>
                  <a:lnTo>
                    <a:pt x="1924785" y="30221"/>
                  </a:lnTo>
                  <a:lnTo>
                    <a:pt x="1862435" y="24107"/>
                  </a:lnTo>
                  <a:lnTo>
                    <a:pt x="1798229" y="18632"/>
                  </a:lnTo>
                  <a:lnTo>
                    <a:pt x="1732276" y="13817"/>
                  </a:lnTo>
                  <a:lnTo>
                    <a:pt x="1664688" y="9684"/>
                  </a:lnTo>
                  <a:lnTo>
                    <a:pt x="1595574" y="6255"/>
                  </a:lnTo>
                  <a:lnTo>
                    <a:pt x="1525045" y="3550"/>
                  </a:lnTo>
                  <a:lnTo>
                    <a:pt x="1453211" y="1592"/>
                  </a:lnTo>
                  <a:lnTo>
                    <a:pt x="1380181" y="401"/>
                  </a:lnTo>
                  <a:lnTo>
                    <a:pt x="1306068" y="0"/>
                  </a:lnTo>
                  <a:close/>
                </a:path>
              </a:pathLst>
            </a:custGeom>
            <a:solidFill>
              <a:srgbClr val="595958">
                <a:alpha val="56861"/>
              </a:srgbClr>
            </a:solidFill>
          </p:spPr>
          <p:txBody>
            <a:bodyPr wrap="square" lIns="0" tIns="0" rIns="0" bIns="0" rtlCol="0"/>
            <a:lstStyle/>
            <a:p>
              <a:endParaRPr sz="2395"/>
            </a:p>
          </p:txBody>
        </p:sp>
        <p:sp>
          <p:nvSpPr>
            <p:cNvPr id="16" name="object 16"/>
            <p:cNvSpPr/>
            <p:nvPr/>
          </p:nvSpPr>
          <p:spPr>
            <a:xfrm>
              <a:off x="9856" y="7137"/>
              <a:ext cx="1151" cy="1262"/>
            </a:xfrm>
            <a:custGeom>
              <a:avLst/>
              <a:gdLst/>
              <a:ahLst/>
              <a:cxnLst/>
              <a:rect l="l" t="t" r="r" b="b"/>
              <a:pathLst>
                <a:path w="548639" h="601979">
                  <a:moveTo>
                    <a:pt x="0" y="0"/>
                  </a:moveTo>
                  <a:lnTo>
                    <a:pt x="0" y="399630"/>
                  </a:lnTo>
                  <a:lnTo>
                    <a:pt x="548639" y="601979"/>
                  </a:lnTo>
                  <a:lnTo>
                    <a:pt x="548639" y="89026"/>
                  </a:lnTo>
                  <a:lnTo>
                    <a:pt x="0" y="0"/>
                  </a:lnTo>
                  <a:close/>
                </a:path>
              </a:pathLst>
            </a:custGeom>
            <a:solidFill>
              <a:srgbClr val="2080B5"/>
            </a:solidFill>
          </p:spPr>
          <p:txBody>
            <a:bodyPr wrap="square" lIns="0" tIns="0" rIns="0" bIns="0" rtlCol="0"/>
            <a:lstStyle/>
            <a:p>
              <a:endParaRPr sz="2395"/>
            </a:p>
          </p:txBody>
        </p:sp>
        <p:sp>
          <p:nvSpPr>
            <p:cNvPr id="17" name="object 17"/>
            <p:cNvSpPr/>
            <p:nvPr/>
          </p:nvSpPr>
          <p:spPr>
            <a:xfrm>
              <a:off x="7663" y="7153"/>
              <a:ext cx="2193" cy="1346"/>
            </a:xfrm>
            <a:custGeom>
              <a:avLst/>
              <a:gdLst/>
              <a:ahLst/>
              <a:cxnLst/>
              <a:rect l="l" t="t" r="r" b="b"/>
              <a:pathLst>
                <a:path w="1045845" h="641985">
                  <a:moveTo>
                    <a:pt x="1045463" y="0"/>
                  </a:moveTo>
                  <a:lnTo>
                    <a:pt x="0" y="130136"/>
                  </a:lnTo>
                  <a:lnTo>
                    <a:pt x="0" y="641604"/>
                  </a:lnTo>
                  <a:lnTo>
                    <a:pt x="1045463" y="398475"/>
                  </a:lnTo>
                  <a:lnTo>
                    <a:pt x="1045463" y="0"/>
                  </a:lnTo>
                  <a:close/>
                </a:path>
              </a:pathLst>
            </a:custGeom>
            <a:solidFill>
              <a:srgbClr val="2080B5"/>
            </a:solidFill>
          </p:spPr>
          <p:txBody>
            <a:bodyPr wrap="square" lIns="0" tIns="0" rIns="0" bIns="0" rtlCol="0"/>
            <a:lstStyle/>
            <a:p>
              <a:endParaRPr sz="2395"/>
            </a:p>
          </p:txBody>
        </p:sp>
        <p:sp>
          <p:nvSpPr>
            <p:cNvPr id="18" name="object 18"/>
            <p:cNvSpPr/>
            <p:nvPr/>
          </p:nvSpPr>
          <p:spPr>
            <a:xfrm>
              <a:off x="6445" y="7428"/>
              <a:ext cx="2362" cy="1458"/>
            </a:xfrm>
            <a:custGeom>
              <a:avLst/>
              <a:gdLst/>
              <a:ahLst/>
              <a:cxnLst/>
              <a:rect l="l" t="t" r="r" b="b"/>
              <a:pathLst>
                <a:path w="1126489" h="695325">
                  <a:moveTo>
                    <a:pt x="0" y="0"/>
                  </a:moveTo>
                  <a:lnTo>
                    <a:pt x="0" y="507618"/>
                  </a:lnTo>
                  <a:lnTo>
                    <a:pt x="1126236" y="694943"/>
                  </a:lnTo>
                  <a:lnTo>
                    <a:pt x="1126236" y="184315"/>
                  </a:lnTo>
                  <a:lnTo>
                    <a:pt x="0" y="0"/>
                  </a:lnTo>
                  <a:close/>
                </a:path>
              </a:pathLst>
            </a:custGeom>
            <a:solidFill>
              <a:srgbClr val="40A5DD"/>
            </a:solidFill>
          </p:spPr>
          <p:txBody>
            <a:bodyPr wrap="square" lIns="0" tIns="0" rIns="0" bIns="0" rtlCol="0"/>
            <a:lstStyle/>
            <a:p>
              <a:endParaRPr sz="2395"/>
            </a:p>
          </p:txBody>
        </p:sp>
        <p:sp>
          <p:nvSpPr>
            <p:cNvPr id="19" name="object 19"/>
            <p:cNvSpPr/>
            <p:nvPr/>
          </p:nvSpPr>
          <p:spPr>
            <a:xfrm>
              <a:off x="8775" y="7242"/>
              <a:ext cx="3637" cy="1764"/>
            </a:xfrm>
            <a:prstGeom prst="rect">
              <a:avLst/>
            </a:prstGeom>
            <a:blipFill>
              <a:blip r:embed="rId2" cstate="print"/>
              <a:stretch>
                <a:fillRect/>
              </a:stretch>
            </a:blipFill>
          </p:spPr>
          <p:txBody>
            <a:bodyPr wrap="square" lIns="0" tIns="0" rIns="0" bIns="0" rtlCol="0"/>
            <a:lstStyle/>
            <a:p>
              <a:endParaRPr sz="2395"/>
            </a:p>
          </p:txBody>
        </p:sp>
        <p:sp>
          <p:nvSpPr>
            <p:cNvPr id="20" name="object 20"/>
            <p:cNvSpPr/>
            <p:nvPr/>
          </p:nvSpPr>
          <p:spPr>
            <a:xfrm>
              <a:off x="8807" y="7354"/>
              <a:ext cx="3414" cy="1541"/>
            </a:xfrm>
            <a:custGeom>
              <a:avLst/>
              <a:gdLst/>
              <a:ahLst/>
              <a:cxnLst/>
              <a:rect l="l" t="t" r="r" b="b"/>
              <a:pathLst>
                <a:path w="1628139" h="734695">
                  <a:moveTo>
                    <a:pt x="1627631" y="0"/>
                  </a:moveTo>
                  <a:lnTo>
                    <a:pt x="0" y="222999"/>
                  </a:lnTo>
                  <a:lnTo>
                    <a:pt x="0" y="734568"/>
                  </a:lnTo>
                  <a:lnTo>
                    <a:pt x="1627631" y="511568"/>
                  </a:lnTo>
                  <a:lnTo>
                    <a:pt x="1627631" y="0"/>
                  </a:lnTo>
                  <a:close/>
                </a:path>
              </a:pathLst>
            </a:custGeom>
            <a:solidFill>
              <a:srgbClr val="40A5DD"/>
            </a:solidFill>
          </p:spPr>
          <p:txBody>
            <a:bodyPr wrap="square" lIns="0" tIns="0" rIns="0" bIns="0" rtlCol="0"/>
            <a:lstStyle/>
            <a:p>
              <a:endParaRPr sz="2395"/>
            </a:p>
          </p:txBody>
        </p:sp>
        <p:sp>
          <p:nvSpPr>
            <p:cNvPr id="21" name="object 21"/>
            <p:cNvSpPr/>
            <p:nvPr/>
          </p:nvSpPr>
          <p:spPr>
            <a:xfrm>
              <a:off x="6446" y="6964"/>
              <a:ext cx="5776" cy="858"/>
            </a:xfrm>
            <a:custGeom>
              <a:avLst/>
              <a:gdLst/>
              <a:ahLst/>
              <a:cxnLst/>
              <a:rect l="l" t="t" r="r" b="b"/>
              <a:pathLst>
                <a:path w="2753995" h="408939">
                  <a:moveTo>
                    <a:pt x="1628571" y="0"/>
                  </a:moveTo>
                  <a:lnTo>
                    <a:pt x="0" y="223875"/>
                  </a:lnTo>
                  <a:lnTo>
                    <a:pt x="1126744" y="408431"/>
                  </a:lnTo>
                  <a:lnTo>
                    <a:pt x="1811473" y="314642"/>
                  </a:lnTo>
                  <a:lnTo>
                    <a:pt x="1128928" y="314642"/>
                  </a:lnTo>
                  <a:lnTo>
                    <a:pt x="580491" y="223875"/>
                  </a:lnTo>
                  <a:lnTo>
                    <a:pt x="1627111" y="93789"/>
                  </a:lnTo>
                  <a:lnTo>
                    <a:pt x="2197342" y="93789"/>
                  </a:lnTo>
                  <a:lnTo>
                    <a:pt x="1628571" y="0"/>
                  </a:lnTo>
                  <a:close/>
                </a:path>
                <a:path w="2753995" h="408939">
                  <a:moveTo>
                    <a:pt x="2197342" y="93789"/>
                  </a:moveTo>
                  <a:lnTo>
                    <a:pt x="1627111" y="93789"/>
                  </a:lnTo>
                  <a:lnTo>
                    <a:pt x="2174824" y="182537"/>
                  </a:lnTo>
                  <a:lnTo>
                    <a:pt x="1128928" y="314642"/>
                  </a:lnTo>
                  <a:lnTo>
                    <a:pt x="1811473" y="314642"/>
                  </a:lnTo>
                  <a:lnTo>
                    <a:pt x="2753868" y="185559"/>
                  </a:lnTo>
                  <a:lnTo>
                    <a:pt x="2197342" y="93789"/>
                  </a:lnTo>
                  <a:close/>
                </a:path>
              </a:pathLst>
            </a:custGeom>
            <a:solidFill>
              <a:srgbClr val="8CC9EB"/>
            </a:solidFill>
          </p:spPr>
          <p:txBody>
            <a:bodyPr wrap="square" lIns="0" tIns="0" rIns="0" bIns="0" rtlCol="0"/>
            <a:lstStyle/>
            <a:p>
              <a:endParaRPr sz="2395"/>
            </a:p>
          </p:txBody>
        </p:sp>
        <p:sp>
          <p:nvSpPr>
            <p:cNvPr id="22" name="object 22"/>
            <p:cNvSpPr/>
            <p:nvPr/>
          </p:nvSpPr>
          <p:spPr>
            <a:xfrm>
              <a:off x="9709" y="5862"/>
              <a:ext cx="902" cy="985"/>
            </a:xfrm>
            <a:custGeom>
              <a:avLst/>
              <a:gdLst/>
              <a:ahLst/>
              <a:cxnLst/>
              <a:rect l="l" t="t" r="r" b="b"/>
              <a:pathLst>
                <a:path w="429895" h="469900">
                  <a:moveTo>
                    <a:pt x="0" y="0"/>
                  </a:moveTo>
                  <a:lnTo>
                    <a:pt x="0" y="311607"/>
                  </a:lnTo>
                  <a:lnTo>
                    <a:pt x="429767" y="469392"/>
                  </a:lnTo>
                  <a:lnTo>
                    <a:pt x="429767" y="69418"/>
                  </a:lnTo>
                  <a:lnTo>
                    <a:pt x="0" y="0"/>
                  </a:lnTo>
                  <a:close/>
                </a:path>
              </a:pathLst>
            </a:custGeom>
            <a:solidFill>
              <a:srgbClr val="A7A8A7"/>
            </a:solidFill>
          </p:spPr>
          <p:txBody>
            <a:bodyPr wrap="square" lIns="0" tIns="0" rIns="0" bIns="0" rtlCol="0"/>
            <a:lstStyle/>
            <a:p>
              <a:endParaRPr sz="2395"/>
            </a:p>
          </p:txBody>
        </p:sp>
        <p:sp>
          <p:nvSpPr>
            <p:cNvPr id="23" name="object 23"/>
            <p:cNvSpPr/>
            <p:nvPr/>
          </p:nvSpPr>
          <p:spPr>
            <a:xfrm>
              <a:off x="7992" y="5871"/>
              <a:ext cx="1717" cy="1052"/>
            </a:xfrm>
            <a:custGeom>
              <a:avLst/>
              <a:gdLst/>
              <a:ahLst/>
              <a:cxnLst/>
              <a:rect l="l" t="t" r="r" b="b"/>
              <a:pathLst>
                <a:path w="818514" h="501650">
                  <a:moveTo>
                    <a:pt x="818388" y="0"/>
                  </a:moveTo>
                  <a:lnTo>
                    <a:pt x="0" y="101701"/>
                  </a:lnTo>
                  <a:lnTo>
                    <a:pt x="0" y="501395"/>
                  </a:lnTo>
                  <a:lnTo>
                    <a:pt x="818388" y="311404"/>
                  </a:lnTo>
                  <a:lnTo>
                    <a:pt x="818388" y="0"/>
                  </a:lnTo>
                  <a:close/>
                </a:path>
              </a:pathLst>
            </a:custGeom>
            <a:solidFill>
              <a:srgbClr val="C0C0C0"/>
            </a:solidFill>
          </p:spPr>
          <p:txBody>
            <a:bodyPr wrap="square" lIns="0" tIns="0" rIns="0" bIns="0" rtlCol="0"/>
            <a:lstStyle/>
            <a:p>
              <a:endParaRPr sz="2395"/>
            </a:p>
          </p:txBody>
        </p:sp>
        <p:sp>
          <p:nvSpPr>
            <p:cNvPr id="24" name="object 24"/>
            <p:cNvSpPr/>
            <p:nvPr/>
          </p:nvSpPr>
          <p:spPr>
            <a:xfrm>
              <a:off x="6848" y="5954"/>
              <a:ext cx="2071" cy="1365"/>
            </a:xfrm>
            <a:prstGeom prst="rect">
              <a:avLst/>
            </a:prstGeom>
            <a:blipFill>
              <a:blip r:embed="rId3" cstate="print"/>
              <a:stretch>
                <a:fillRect/>
              </a:stretch>
            </a:blipFill>
          </p:spPr>
          <p:txBody>
            <a:bodyPr wrap="square" lIns="0" tIns="0" rIns="0" bIns="0" rtlCol="0"/>
            <a:lstStyle/>
            <a:p>
              <a:endParaRPr sz="2395"/>
            </a:p>
          </p:txBody>
        </p:sp>
        <p:sp>
          <p:nvSpPr>
            <p:cNvPr id="25" name="object 25"/>
            <p:cNvSpPr/>
            <p:nvPr/>
          </p:nvSpPr>
          <p:spPr>
            <a:xfrm>
              <a:off x="7040" y="6066"/>
              <a:ext cx="1848" cy="1141"/>
            </a:xfrm>
            <a:custGeom>
              <a:avLst/>
              <a:gdLst/>
              <a:ahLst/>
              <a:cxnLst/>
              <a:rect l="l" t="t" r="r" b="b"/>
              <a:pathLst>
                <a:path w="881379" h="544195">
                  <a:moveTo>
                    <a:pt x="0" y="0"/>
                  </a:moveTo>
                  <a:lnTo>
                    <a:pt x="0" y="397408"/>
                  </a:lnTo>
                  <a:lnTo>
                    <a:pt x="880872" y="544068"/>
                  </a:lnTo>
                  <a:lnTo>
                    <a:pt x="880872" y="144297"/>
                  </a:lnTo>
                  <a:lnTo>
                    <a:pt x="0" y="0"/>
                  </a:lnTo>
                  <a:close/>
                </a:path>
              </a:pathLst>
            </a:custGeom>
            <a:solidFill>
              <a:srgbClr val="FA8525"/>
            </a:solidFill>
          </p:spPr>
          <p:txBody>
            <a:bodyPr wrap="square" lIns="0" tIns="0" rIns="0" bIns="0" rtlCol="0"/>
            <a:lstStyle/>
            <a:p>
              <a:endParaRPr sz="2395"/>
            </a:p>
          </p:txBody>
        </p:sp>
        <p:sp>
          <p:nvSpPr>
            <p:cNvPr id="26" name="object 26"/>
            <p:cNvSpPr/>
            <p:nvPr/>
          </p:nvSpPr>
          <p:spPr>
            <a:xfrm>
              <a:off x="8887" y="6021"/>
              <a:ext cx="2673" cy="1205"/>
            </a:xfrm>
            <a:custGeom>
              <a:avLst/>
              <a:gdLst/>
              <a:ahLst/>
              <a:cxnLst/>
              <a:rect l="l" t="t" r="r" b="b"/>
              <a:pathLst>
                <a:path w="1274445" h="574675">
                  <a:moveTo>
                    <a:pt x="1274064" y="0"/>
                  </a:moveTo>
                  <a:lnTo>
                    <a:pt x="0" y="174421"/>
                  </a:lnTo>
                  <a:lnTo>
                    <a:pt x="0" y="574548"/>
                  </a:lnTo>
                  <a:lnTo>
                    <a:pt x="1274064" y="400126"/>
                  </a:lnTo>
                  <a:lnTo>
                    <a:pt x="1274064" y="0"/>
                  </a:lnTo>
                  <a:close/>
                </a:path>
              </a:pathLst>
            </a:custGeom>
            <a:solidFill>
              <a:srgbClr val="D26105"/>
            </a:solidFill>
          </p:spPr>
          <p:txBody>
            <a:bodyPr wrap="square" lIns="0" tIns="0" rIns="0" bIns="0" rtlCol="0"/>
            <a:lstStyle/>
            <a:p>
              <a:endParaRPr sz="2395"/>
            </a:p>
          </p:txBody>
        </p:sp>
        <p:sp>
          <p:nvSpPr>
            <p:cNvPr id="27" name="object 27"/>
            <p:cNvSpPr/>
            <p:nvPr/>
          </p:nvSpPr>
          <p:spPr>
            <a:xfrm>
              <a:off x="7040" y="5724"/>
              <a:ext cx="4520" cy="671"/>
            </a:xfrm>
            <a:custGeom>
              <a:avLst/>
              <a:gdLst/>
              <a:ahLst/>
              <a:cxnLst/>
              <a:rect l="l" t="t" r="r" b="b"/>
              <a:pathLst>
                <a:path w="2155190" h="320039">
                  <a:moveTo>
                    <a:pt x="1274381" y="0"/>
                  </a:moveTo>
                  <a:lnTo>
                    <a:pt x="0" y="175425"/>
                  </a:lnTo>
                  <a:lnTo>
                    <a:pt x="881697" y="320040"/>
                  </a:lnTo>
                  <a:lnTo>
                    <a:pt x="1417529" y="246545"/>
                  </a:lnTo>
                  <a:lnTo>
                    <a:pt x="883399" y="246545"/>
                  </a:lnTo>
                  <a:lnTo>
                    <a:pt x="454240" y="175425"/>
                  </a:lnTo>
                  <a:lnTo>
                    <a:pt x="1273238" y="73494"/>
                  </a:lnTo>
                  <a:lnTo>
                    <a:pt x="1719465" y="73494"/>
                  </a:lnTo>
                  <a:lnTo>
                    <a:pt x="1274381" y="0"/>
                  </a:lnTo>
                  <a:close/>
                </a:path>
                <a:path w="2155190" h="320039">
                  <a:moveTo>
                    <a:pt x="1719465" y="73494"/>
                  </a:moveTo>
                  <a:lnTo>
                    <a:pt x="1273238" y="73494"/>
                  </a:lnTo>
                  <a:lnTo>
                    <a:pt x="1701838" y="143027"/>
                  </a:lnTo>
                  <a:lnTo>
                    <a:pt x="883399" y="246545"/>
                  </a:lnTo>
                  <a:lnTo>
                    <a:pt x="1417529" y="246545"/>
                  </a:lnTo>
                  <a:lnTo>
                    <a:pt x="2154936" y="145402"/>
                  </a:lnTo>
                  <a:lnTo>
                    <a:pt x="1719465" y="73494"/>
                  </a:lnTo>
                  <a:close/>
                </a:path>
              </a:pathLst>
            </a:custGeom>
            <a:solidFill>
              <a:srgbClr val="FCB67C"/>
            </a:solidFill>
          </p:spPr>
          <p:txBody>
            <a:bodyPr wrap="square" lIns="0" tIns="0" rIns="0" bIns="0" rtlCol="0"/>
            <a:lstStyle/>
            <a:p>
              <a:endParaRPr sz="2395"/>
            </a:p>
          </p:txBody>
        </p:sp>
        <p:sp>
          <p:nvSpPr>
            <p:cNvPr id="28" name="object 28"/>
            <p:cNvSpPr/>
            <p:nvPr/>
          </p:nvSpPr>
          <p:spPr>
            <a:xfrm>
              <a:off x="9696" y="4679"/>
              <a:ext cx="796" cy="870"/>
            </a:xfrm>
            <a:custGeom>
              <a:avLst/>
              <a:gdLst/>
              <a:ahLst/>
              <a:cxnLst/>
              <a:rect l="l" t="t" r="r" b="b"/>
              <a:pathLst>
                <a:path w="379729" h="414655">
                  <a:moveTo>
                    <a:pt x="0" y="0"/>
                  </a:moveTo>
                  <a:lnTo>
                    <a:pt x="0" y="275183"/>
                  </a:lnTo>
                  <a:lnTo>
                    <a:pt x="379475" y="414528"/>
                  </a:lnTo>
                  <a:lnTo>
                    <a:pt x="379475" y="61302"/>
                  </a:lnTo>
                  <a:lnTo>
                    <a:pt x="0" y="0"/>
                  </a:lnTo>
                  <a:close/>
                </a:path>
              </a:pathLst>
            </a:custGeom>
            <a:solidFill>
              <a:srgbClr val="C4BD97"/>
            </a:solidFill>
          </p:spPr>
          <p:txBody>
            <a:bodyPr wrap="square" lIns="0" tIns="0" rIns="0" bIns="0" rtlCol="0"/>
            <a:lstStyle/>
            <a:p>
              <a:endParaRPr sz="2395"/>
            </a:p>
          </p:txBody>
        </p:sp>
        <p:sp>
          <p:nvSpPr>
            <p:cNvPr id="29" name="object 29"/>
            <p:cNvSpPr/>
            <p:nvPr/>
          </p:nvSpPr>
          <p:spPr>
            <a:xfrm>
              <a:off x="8171" y="4682"/>
              <a:ext cx="1528" cy="940"/>
            </a:xfrm>
            <a:prstGeom prst="rect">
              <a:avLst/>
            </a:prstGeom>
            <a:blipFill>
              <a:blip r:embed="rId4" cstate="print"/>
              <a:stretch>
                <a:fillRect/>
              </a:stretch>
            </a:blipFill>
          </p:spPr>
          <p:txBody>
            <a:bodyPr wrap="square" lIns="0" tIns="0" rIns="0" bIns="0" rtlCol="0"/>
            <a:lstStyle/>
            <a:p>
              <a:endParaRPr sz="2395"/>
            </a:p>
          </p:txBody>
        </p:sp>
        <p:sp>
          <p:nvSpPr>
            <p:cNvPr id="30" name="object 30"/>
            <p:cNvSpPr/>
            <p:nvPr/>
          </p:nvSpPr>
          <p:spPr>
            <a:xfrm>
              <a:off x="7334" y="4877"/>
              <a:ext cx="1634" cy="1013"/>
            </a:xfrm>
            <a:custGeom>
              <a:avLst/>
              <a:gdLst/>
              <a:ahLst/>
              <a:cxnLst/>
              <a:rect l="l" t="t" r="r" b="b"/>
              <a:pathLst>
                <a:path w="779145" h="483235">
                  <a:moveTo>
                    <a:pt x="0" y="0"/>
                  </a:moveTo>
                  <a:lnTo>
                    <a:pt x="0" y="352882"/>
                  </a:lnTo>
                  <a:lnTo>
                    <a:pt x="778763" y="483108"/>
                  </a:lnTo>
                  <a:lnTo>
                    <a:pt x="778763" y="128130"/>
                  </a:lnTo>
                  <a:lnTo>
                    <a:pt x="0" y="0"/>
                  </a:lnTo>
                  <a:close/>
                </a:path>
              </a:pathLst>
            </a:custGeom>
            <a:solidFill>
              <a:srgbClr val="348B64"/>
            </a:solidFill>
          </p:spPr>
          <p:txBody>
            <a:bodyPr wrap="square" lIns="0" tIns="0" rIns="0" bIns="0" rtlCol="0"/>
            <a:lstStyle/>
            <a:p>
              <a:endParaRPr sz="2395"/>
            </a:p>
          </p:txBody>
        </p:sp>
        <p:sp>
          <p:nvSpPr>
            <p:cNvPr id="31" name="object 31"/>
            <p:cNvSpPr/>
            <p:nvPr/>
          </p:nvSpPr>
          <p:spPr>
            <a:xfrm>
              <a:off x="8935" y="4708"/>
              <a:ext cx="2589" cy="1291"/>
            </a:xfrm>
            <a:prstGeom prst="rect">
              <a:avLst/>
            </a:prstGeom>
            <a:blipFill>
              <a:blip r:embed="rId5" cstate="print"/>
              <a:stretch>
                <a:fillRect/>
              </a:stretch>
            </a:blipFill>
          </p:spPr>
          <p:txBody>
            <a:bodyPr wrap="square" lIns="0" tIns="0" rIns="0" bIns="0" rtlCol="0"/>
            <a:lstStyle/>
            <a:p>
              <a:endParaRPr sz="2395"/>
            </a:p>
          </p:txBody>
        </p:sp>
        <p:sp>
          <p:nvSpPr>
            <p:cNvPr id="32" name="object 32"/>
            <p:cNvSpPr/>
            <p:nvPr/>
          </p:nvSpPr>
          <p:spPr>
            <a:xfrm>
              <a:off x="8967" y="4820"/>
              <a:ext cx="2365" cy="1068"/>
            </a:xfrm>
            <a:custGeom>
              <a:avLst/>
              <a:gdLst/>
              <a:ahLst/>
              <a:cxnLst/>
              <a:rect l="l" t="t" r="r" b="b"/>
              <a:pathLst>
                <a:path w="1127760" h="509269">
                  <a:moveTo>
                    <a:pt x="1127760" y="0"/>
                  </a:moveTo>
                  <a:lnTo>
                    <a:pt x="0" y="154520"/>
                  </a:lnTo>
                  <a:lnTo>
                    <a:pt x="0" y="509016"/>
                  </a:lnTo>
                  <a:lnTo>
                    <a:pt x="1127760" y="354495"/>
                  </a:lnTo>
                  <a:lnTo>
                    <a:pt x="1127760" y="0"/>
                  </a:lnTo>
                  <a:close/>
                </a:path>
              </a:pathLst>
            </a:custGeom>
            <a:solidFill>
              <a:srgbClr val="45BA86"/>
            </a:solidFill>
          </p:spPr>
          <p:txBody>
            <a:bodyPr wrap="square" lIns="0" tIns="0" rIns="0" bIns="0" rtlCol="0"/>
            <a:lstStyle/>
            <a:p>
              <a:endParaRPr sz="2395"/>
            </a:p>
          </p:txBody>
        </p:sp>
        <p:sp>
          <p:nvSpPr>
            <p:cNvPr id="33" name="object 33"/>
            <p:cNvSpPr/>
            <p:nvPr/>
          </p:nvSpPr>
          <p:spPr>
            <a:xfrm>
              <a:off x="7356" y="4580"/>
              <a:ext cx="3999" cy="591"/>
            </a:xfrm>
            <a:custGeom>
              <a:avLst/>
              <a:gdLst/>
              <a:ahLst/>
              <a:cxnLst/>
              <a:rect l="l" t="t" r="r" b="b"/>
              <a:pathLst>
                <a:path w="1906904" h="281939">
                  <a:moveTo>
                    <a:pt x="1127480" y="0"/>
                  </a:moveTo>
                  <a:lnTo>
                    <a:pt x="0" y="154546"/>
                  </a:lnTo>
                  <a:lnTo>
                    <a:pt x="780059" y="281940"/>
                  </a:lnTo>
                  <a:lnTo>
                    <a:pt x="1254115" y="217195"/>
                  </a:lnTo>
                  <a:lnTo>
                    <a:pt x="781570" y="217195"/>
                  </a:lnTo>
                  <a:lnTo>
                    <a:pt x="401878" y="154546"/>
                  </a:lnTo>
                  <a:lnTo>
                    <a:pt x="1126477" y="64744"/>
                  </a:lnTo>
                  <a:lnTo>
                    <a:pt x="1521250" y="64744"/>
                  </a:lnTo>
                  <a:lnTo>
                    <a:pt x="1127480" y="0"/>
                  </a:lnTo>
                  <a:close/>
                </a:path>
                <a:path w="1906904" h="281939">
                  <a:moveTo>
                    <a:pt x="1521250" y="64744"/>
                  </a:moveTo>
                  <a:lnTo>
                    <a:pt x="1126477" y="64744"/>
                  </a:lnTo>
                  <a:lnTo>
                    <a:pt x="1505661" y="125996"/>
                  </a:lnTo>
                  <a:lnTo>
                    <a:pt x="781570" y="217195"/>
                  </a:lnTo>
                  <a:lnTo>
                    <a:pt x="1254115" y="217195"/>
                  </a:lnTo>
                  <a:lnTo>
                    <a:pt x="1906524" y="128092"/>
                  </a:lnTo>
                  <a:lnTo>
                    <a:pt x="1521250" y="64744"/>
                  </a:lnTo>
                  <a:close/>
                </a:path>
              </a:pathLst>
            </a:custGeom>
            <a:solidFill>
              <a:srgbClr val="8FD6B6"/>
            </a:solidFill>
          </p:spPr>
          <p:txBody>
            <a:bodyPr wrap="square" lIns="0" tIns="0" rIns="0" bIns="0" rtlCol="0"/>
            <a:lstStyle/>
            <a:p>
              <a:endParaRPr sz="2395"/>
            </a:p>
          </p:txBody>
        </p:sp>
        <p:sp>
          <p:nvSpPr>
            <p:cNvPr id="34" name="object 34"/>
            <p:cNvSpPr/>
            <p:nvPr/>
          </p:nvSpPr>
          <p:spPr>
            <a:xfrm>
              <a:off x="7356" y="4580"/>
              <a:ext cx="3999" cy="591"/>
            </a:xfrm>
            <a:custGeom>
              <a:avLst/>
              <a:gdLst/>
              <a:ahLst/>
              <a:cxnLst/>
              <a:rect l="l" t="t" r="r" b="b"/>
              <a:pathLst>
                <a:path w="1906904" h="281939">
                  <a:moveTo>
                    <a:pt x="1127480" y="0"/>
                  </a:moveTo>
                  <a:lnTo>
                    <a:pt x="1906524" y="128092"/>
                  </a:lnTo>
                  <a:lnTo>
                    <a:pt x="780059" y="281940"/>
                  </a:lnTo>
                  <a:lnTo>
                    <a:pt x="0" y="154546"/>
                  </a:lnTo>
                  <a:lnTo>
                    <a:pt x="1127480" y="0"/>
                  </a:lnTo>
                  <a:close/>
                </a:path>
              </a:pathLst>
            </a:custGeom>
            <a:ln w="3175">
              <a:solidFill>
                <a:srgbClr val="DADADA"/>
              </a:solidFill>
            </a:ln>
          </p:spPr>
          <p:txBody>
            <a:bodyPr wrap="square" lIns="0" tIns="0" rIns="0" bIns="0" rtlCol="0"/>
            <a:lstStyle/>
            <a:p>
              <a:endParaRPr sz="2395"/>
            </a:p>
          </p:txBody>
        </p:sp>
        <p:sp>
          <p:nvSpPr>
            <p:cNvPr id="35" name="object 35"/>
            <p:cNvSpPr/>
            <p:nvPr/>
          </p:nvSpPr>
          <p:spPr>
            <a:xfrm>
              <a:off x="8199" y="4716"/>
              <a:ext cx="2316" cy="321"/>
            </a:xfrm>
            <a:custGeom>
              <a:avLst/>
              <a:gdLst/>
              <a:ahLst/>
              <a:cxnLst/>
              <a:rect l="l" t="t" r="r" b="b"/>
              <a:pathLst>
                <a:path w="1104264" h="153035">
                  <a:moveTo>
                    <a:pt x="0" y="89801"/>
                  </a:moveTo>
                  <a:lnTo>
                    <a:pt x="379691" y="152450"/>
                  </a:lnTo>
                  <a:lnTo>
                    <a:pt x="1103782" y="61252"/>
                  </a:lnTo>
                  <a:lnTo>
                    <a:pt x="724598" y="0"/>
                  </a:lnTo>
                  <a:lnTo>
                    <a:pt x="0" y="89801"/>
                  </a:lnTo>
                  <a:close/>
                </a:path>
              </a:pathLst>
            </a:custGeom>
            <a:ln w="3175">
              <a:solidFill>
                <a:srgbClr val="DADADA"/>
              </a:solidFill>
            </a:ln>
          </p:spPr>
          <p:txBody>
            <a:bodyPr wrap="square" lIns="0" tIns="0" rIns="0" bIns="0" rtlCol="0"/>
            <a:lstStyle/>
            <a:p>
              <a:endParaRPr sz="2395"/>
            </a:p>
          </p:txBody>
        </p:sp>
        <p:sp>
          <p:nvSpPr>
            <p:cNvPr id="42" name="object 42"/>
            <p:cNvSpPr txBox="1"/>
            <p:nvPr/>
          </p:nvSpPr>
          <p:spPr>
            <a:xfrm>
              <a:off x="11524" y="4923"/>
              <a:ext cx="257" cy="625"/>
            </a:xfrm>
            <a:prstGeom prst="rect">
              <a:avLst/>
            </a:prstGeom>
          </p:spPr>
          <p:txBody>
            <a:bodyPr vert="horz" wrap="square" lIns="0" tIns="16912" rIns="0" bIns="0" rtlCol="0">
              <a:spAutoFit/>
            </a:bodyPr>
            <a:lstStyle/>
            <a:p>
              <a:pPr marL="12700">
                <a:lnSpc>
                  <a:spcPct val="100000"/>
                </a:lnSpc>
                <a:spcBef>
                  <a:spcPts val="100"/>
                </a:spcBef>
              </a:pPr>
              <a:r>
                <a:rPr lang="en-US" sz="2800" dirty="0">
                  <a:solidFill>
                    <a:srgbClr val="F2F2F2"/>
                  </a:solidFill>
                  <a:latin typeface="Calibri" panose="020F0502020204030204"/>
                  <a:cs typeface="Calibri" panose="020F0502020204030204"/>
                </a:rPr>
                <a:t>3</a:t>
              </a:r>
              <a:endParaRPr lang="en-US" sz="2800" dirty="0">
                <a:solidFill>
                  <a:srgbClr val="F2F2F2"/>
                </a:solidFill>
                <a:latin typeface="Calibri" panose="020F0502020204030204"/>
                <a:cs typeface="Calibri" panose="020F0502020204030204"/>
              </a:endParaRPr>
            </a:p>
          </p:txBody>
        </p:sp>
        <p:sp>
          <p:nvSpPr>
            <p:cNvPr id="43" name="object 43"/>
            <p:cNvSpPr txBox="1"/>
            <p:nvPr/>
          </p:nvSpPr>
          <p:spPr>
            <a:xfrm>
              <a:off x="6552" y="6162"/>
              <a:ext cx="297" cy="625"/>
            </a:xfrm>
            <a:prstGeom prst="rect">
              <a:avLst/>
            </a:prstGeom>
          </p:spPr>
          <p:txBody>
            <a:bodyPr vert="horz" wrap="square" lIns="0" tIns="16912" rIns="0" bIns="0" rtlCol="0">
              <a:spAutoFit/>
            </a:bodyPr>
            <a:lstStyle/>
            <a:p>
              <a:pPr marL="12700">
                <a:lnSpc>
                  <a:spcPct val="100000"/>
                </a:lnSpc>
                <a:spcBef>
                  <a:spcPts val="100"/>
                </a:spcBef>
              </a:pPr>
              <a:r>
                <a:rPr lang="en-US" sz="2800" dirty="0">
                  <a:solidFill>
                    <a:srgbClr val="F2F2F2"/>
                  </a:solidFill>
                  <a:latin typeface="Calibri" panose="020F0502020204030204"/>
                  <a:cs typeface="Calibri" panose="020F0502020204030204"/>
                </a:rPr>
                <a:t>2</a:t>
              </a:r>
              <a:endParaRPr lang="en-US" sz="2800" dirty="0">
                <a:solidFill>
                  <a:srgbClr val="F2F2F2"/>
                </a:solidFill>
                <a:latin typeface="Calibri" panose="020F0502020204030204"/>
                <a:cs typeface="Calibri" panose="020F0502020204030204"/>
              </a:endParaRPr>
            </a:p>
          </p:txBody>
        </p:sp>
        <p:sp>
          <p:nvSpPr>
            <p:cNvPr id="44" name="object 44"/>
            <p:cNvSpPr txBox="1"/>
            <p:nvPr/>
          </p:nvSpPr>
          <p:spPr>
            <a:xfrm>
              <a:off x="12396" y="7492"/>
              <a:ext cx="337" cy="625"/>
            </a:xfrm>
            <a:prstGeom prst="rect">
              <a:avLst/>
            </a:prstGeom>
          </p:spPr>
          <p:txBody>
            <a:bodyPr vert="horz" wrap="square" lIns="0" tIns="16912" rIns="0" bIns="0" rtlCol="0">
              <a:spAutoFit/>
            </a:bodyPr>
            <a:lstStyle/>
            <a:p>
              <a:pPr marL="12700">
                <a:lnSpc>
                  <a:spcPct val="100000"/>
                </a:lnSpc>
                <a:spcBef>
                  <a:spcPts val="100"/>
                </a:spcBef>
              </a:pPr>
              <a:r>
                <a:rPr lang="en-US" sz="2795" dirty="0">
                  <a:solidFill>
                    <a:srgbClr val="F2F2F2"/>
                  </a:solidFill>
                  <a:latin typeface="Calibri" panose="020F0502020204030204"/>
                  <a:cs typeface="Calibri" panose="020F0502020204030204"/>
                </a:rPr>
                <a:t>1</a:t>
              </a:r>
              <a:endParaRPr lang="en-US" sz="2795" dirty="0">
                <a:solidFill>
                  <a:srgbClr val="F2F2F2"/>
                </a:solidFill>
                <a:latin typeface="Calibri" panose="020F0502020204030204"/>
                <a:cs typeface="Calibri" panose="020F0502020204030204"/>
              </a:endParaRPr>
            </a:p>
          </p:txBody>
        </p:sp>
        <p:sp>
          <p:nvSpPr>
            <p:cNvPr id="45" name="object 45"/>
            <p:cNvSpPr txBox="1"/>
            <p:nvPr/>
          </p:nvSpPr>
          <p:spPr>
            <a:xfrm>
              <a:off x="1063" y="5068"/>
              <a:ext cx="6271" cy="794"/>
            </a:xfrm>
            <a:prstGeom prst="rect">
              <a:avLst/>
            </a:prstGeom>
          </p:spPr>
          <p:txBody>
            <a:bodyPr vert="horz" wrap="square" lIns="0" tIns="27059" rIns="0" bIns="0" rtlCol="0">
              <a:spAutoFit/>
            </a:bodyPr>
            <a:lstStyle/>
            <a:p>
              <a:pPr marL="12700" marR="5080" algn="ctr">
                <a:lnSpc>
                  <a:spcPct val="110000"/>
                </a:lnSpc>
                <a:spcBef>
                  <a:spcPts val="160"/>
                </a:spcBef>
              </a:pPr>
              <a:r>
                <a:rPr lang="zh-CN" sz="1600" b="1" dirty="0">
                  <a:solidFill>
                    <a:srgbClr val="767171"/>
                  </a:solidFill>
                  <a:latin typeface="微软雅黑" panose="020B0503020204020204" pitchFamily="34" charset="-122"/>
                  <a:ea typeface="微软雅黑" panose="020B0503020204020204" pitchFamily="34" charset="-122"/>
                  <a:cs typeface="微软雅黑" panose="020B0503020204020204" pitchFamily="34" charset="-122"/>
                </a:rPr>
                <a:t>以年展、民文基地开放、职业体验日、教博会等平台展示学校非遗才艺教育成果成效</a:t>
              </a:r>
              <a:endParaRPr lang="zh-CN" sz="1600" b="1" dirty="0">
                <a:solidFill>
                  <a:srgbClr val="76717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6" name="object 46"/>
            <p:cNvSpPr txBox="1"/>
            <p:nvPr/>
          </p:nvSpPr>
          <p:spPr>
            <a:xfrm>
              <a:off x="12396" y="6475"/>
              <a:ext cx="5696" cy="725"/>
            </a:xfrm>
            <a:prstGeom prst="rect">
              <a:avLst/>
            </a:prstGeom>
          </p:spPr>
          <p:txBody>
            <a:bodyPr vert="horz" wrap="square" lIns="0" tIns="27059" rIns="0" bIns="0" rtlCol="0">
              <a:spAutoFit/>
            </a:bodyPr>
            <a:lstStyle/>
            <a:p>
              <a:pPr marL="12700" marR="5080" algn="ctr">
                <a:lnSpc>
                  <a:spcPct val="100000"/>
                </a:lnSpc>
                <a:spcBef>
                  <a:spcPts val="160"/>
                </a:spcBef>
              </a:pPr>
              <a:r>
                <a:rPr lang="zh-CN" sz="1600" b="1" dirty="0">
                  <a:solidFill>
                    <a:srgbClr val="767171"/>
                  </a:solidFill>
                  <a:latin typeface="微软雅黑" panose="020B0503020204020204" pitchFamily="34" charset="-122"/>
                  <a:ea typeface="微软雅黑" panose="020B0503020204020204" pitchFamily="34" charset="-122"/>
                  <a:cs typeface="微软雅黑" panose="020B0503020204020204" pitchFamily="34" charset="-122"/>
                </a:rPr>
                <a:t>以上海市中等职业学校民族文化传承教育基地为平台，开展非遗才艺教育建设</a:t>
              </a:r>
              <a:endParaRPr lang="zh-CN" sz="1600" b="1" dirty="0">
                <a:solidFill>
                  <a:srgbClr val="76717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 name="object 48"/>
            <p:cNvSpPr txBox="1"/>
            <p:nvPr/>
          </p:nvSpPr>
          <p:spPr>
            <a:xfrm>
              <a:off x="11158" y="4298"/>
              <a:ext cx="6592" cy="381"/>
            </a:xfrm>
            <a:prstGeom prst="rect">
              <a:avLst/>
            </a:prstGeom>
          </p:spPr>
          <p:txBody>
            <a:bodyPr vert="horz" wrap="square" lIns="0" tIns="27059" rIns="0" bIns="0" rtlCol="0">
              <a:spAutoFit/>
            </a:bodyPr>
            <a:lstStyle/>
            <a:p>
              <a:pPr marL="433070" marR="5080" indent="-421005" algn="ctr">
                <a:lnSpc>
                  <a:spcPct val="100000"/>
                </a:lnSpc>
                <a:spcBef>
                  <a:spcPts val="160"/>
                </a:spcBef>
              </a:pPr>
              <a:r>
                <a:rPr lang="zh-CN" sz="1600" b="1" dirty="0">
                  <a:solidFill>
                    <a:srgbClr val="767171"/>
                  </a:solidFill>
                  <a:latin typeface="微软雅黑" panose="020B0503020204020204" pitchFamily="34" charset="-122"/>
                  <a:ea typeface="微软雅黑" panose="020B0503020204020204" pitchFamily="34" charset="-122"/>
                  <a:cs typeface="微软雅黑" panose="020B0503020204020204" pitchFamily="34" charset="-122"/>
                </a:rPr>
                <a:t>建设非遗才艺教育课程，打造品牌，辐射社会</a:t>
              </a:r>
              <a:endParaRPr lang="zh-CN" sz="1600" b="1" dirty="0">
                <a:solidFill>
                  <a:srgbClr val="76717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1" name="组合 50"/>
          <p:cNvGrpSpPr/>
          <p:nvPr/>
        </p:nvGrpSpPr>
        <p:grpSpPr>
          <a:xfrm>
            <a:off x="-583942" y="-827010"/>
            <a:ext cx="2113730" cy="2113730"/>
            <a:chOff x="-410322" y="-583942"/>
            <a:chExt cx="2113730" cy="2113730"/>
          </a:xfrm>
        </p:grpSpPr>
        <p:sp>
          <p:nvSpPr>
            <p:cNvPr id="52" name="椭圆 51"/>
            <p:cNvSpPr/>
            <p:nvPr/>
          </p:nvSpPr>
          <p:spPr>
            <a:xfrm>
              <a:off x="-410322" y="-583942"/>
              <a:ext cx="1961330" cy="1961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椭圆 52"/>
            <p:cNvSpPr/>
            <p:nvPr/>
          </p:nvSpPr>
          <p:spPr>
            <a:xfrm>
              <a:off x="-257922" y="-431542"/>
              <a:ext cx="1961330" cy="1961330"/>
            </a:xfrm>
            <a:prstGeom prst="ellipse">
              <a:avLst/>
            </a:prstGeom>
            <a:noFill/>
            <a:ln w="254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54" name="圆角矩形 53"/>
          <p:cNvSpPr/>
          <p:nvPr/>
        </p:nvSpPr>
        <p:spPr>
          <a:xfrm rot="18900000">
            <a:off x="9798669" y="-388921"/>
            <a:ext cx="3292289" cy="108284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5" name="圆角矩形 54"/>
          <p:cNvSpPr/>
          <p:nvPr/>
        </p:nvSpPr>
        <p:spPr>
          <a:xfrm rot="18900000">
            <a:off x="11094170" y="-172256"/>
            <a:ext cx="2160198" cy="710496"/>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pic>
        <p:nvPicPr>
          <p:cNvPr id="56" name="图片 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21" y="-86377"/>
            <a:ext cx="1358913" cy="1085448"/>
          </a:xfrm>
          <a:prstGeom prst="rect">
            <a:avLst/>
          </a:prstGeom>
        </p:spPr>
      </p:pic>
      <p:sp>
        <p:nvSpPr>
          <p:cNvPr id="57" name="TextBox 64"/>
          <p:cNvSpPr txBox="1"/>
          <p:nvPr/>
        </p:nvSpPr>
        <p:spPr>
          <a:xfrm>
            <a:off x="1529715" y="45720"/>
            <a:ext cx="9145905" cy="953135"/>
          </a:xfrm>
          <a:prstGeom prst="rect">
            <a:avLst/>
          </a:prstGeom>
          <a:noFill/>
        </p:spPr>
        <p:txBody>
          <a:bodyPr wrap="square" rtlCol="0">
            <a:spAutoFit/>
          </a:bodyPr>
          <a:p>
            <a:r>
              <a:rPr lang="zh-CN" altLang="en-US" sz="2800" b="1" dirty="0">
                <a:ln w="6350">
                  <a:noFill/>
                </a:ln>
                <a:solidFill>
                  <a:srgbClr val="334956"/>
                </a:solidFill>
                <a:latin typeface="微软雅黑" panose="020B0503020204020204" pitchFamily="34" charset="-122"/>
                <a:ea typeface="微软雅黑" panose="020B0503020204020204" pitchFamily="34" charset="-122"/>
              </a:rPr>
              <a:t>以优质校培育、新校建设为契机，</a:t>
            </a:r>
            <a:endParaRPr lang="zh-CN" altLang="en-US" sz="2800" b="1" dirty="0">
              <a:ln w="6350">
                <a:noFill/>
              </a:ln>
              <a:solidFill>
                <a:srgbClr val="334956"/>
              </a:solidFill>
              <a:latin typeface="微软雅黑" panose="020B0503020204020204" pitchFamily="34" charset="-122"/>
              <a:ea typeface="微软雅黑" panose="020B0503020204020204" pitchFamily="34" charset="-122"/>
            </a:endParaRPr>
          </a:p>
          <a:p>
            <a:r>
              <a:rPr lang="zh-CN" altLang="en-US" sz="2800" b="1" dirty="0">
                <a:ln w="6350">
                  <a:noFill/>
                </a:ln>
                <a:solidFill>
                  <a:srgbClr val="334956"/>
                </a:solidFill>
                <a:latin typeface="微软雅黑" panose="020B0503020204020204" pitchFamily="34" charset="-122"/>
                <a:ea typeface="微软雅黑" panose="020B0503020204020204" pitchFamily="34" charset="-122"/>
              </a:rPr>
              <a:t>逐步实施非遗才艺教育2.0</a:t>
            </a:r>
            <a:endParaRPr lang="zh-CN" altLang="en-US" sz="2800" b="1" dirty="0">
              <a:ln w="6350">
                <a:noFill/>
              </a:ln>
              <a:solidFill>
                <a:srgbClr val="334956"/>
              </a:solidFill>
              <a:latin typeface="微软雅黑" panose="020B0503020204020204" pitchFamily="34" charset="-122"/>
              <a:ea typeface="微软雅黑" panose="020B0503020204020204" pitchFamily="34" charset="-122"/>
            </a:endParaRPr>
          </a:p>
        </p:txBody>
      </p:sp>
      <p:cxnSp>
        <p:nvCxnSpPr>
          <p:cNvPr id="58" name="直接连接符 57"/>
          <p:cNvCxnSpPr/>
          <p:nvPr/>
        </p:nvCxnSpPr>
        <p:spPr>
          <a:xfrm>
            <a:off x="1624974" y="908479"/>
            <a:ext cx="8272996" cy="0"/>
          </a:xfrm>
          <a:prstGeom prst="line">
            <a:avLst/>
          </a:prstGeom>
          <a:ln w="25400">
            <a:solidFill>
              <a:schemeClr val="accent1">
                <a:lumMod val="40000"/>
                <a:lumOff val="60000"/>
              </a:schemeClr>
            </a:solidFill>
            <a:tailEnd type="oval"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583942" y="-827010"/>
            <a:ext cx="2113730" cy="2113730"/>
            <a:chOff x="-410322" y="-583942"/>
            <a:chExt cx="2113730" cy="2113730"/>
          </a:xfrm>
        </p:grpSpPr>
        <p:sp>
          <p:nvSpPr>
            <p:cNvPr id="30" name="椭圆 29"/>
            <p:cNvSpPr/>
            <p:nvPr/>
          </p:nvSpPr>
          <p:spPr>
            <a:xfrm>
              <a:off x="-410322" y="-583942"/>
              <a:ext cx="1961330" cy="1961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57922" y="-431542"/>
              <a:ext cx="1961330" cy="1961330"/>
            </a:xfrm>
            <a:prstGeom prst="ellipse">
              <a:avLst/>
            </a:prstGeom>
            <a:noFill/>
            <a:ln w="254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圆角矩形 23"/>
          <p:cNvSpPr/>
          <p:nvPr/>
        </p:nvSpPr>
        <p:spPr>
          <a:xfrm rot="18900000">
            <a:off x="9798669" y="-388921"/>
            <a:ext cx="3292289" cy="108284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5" name="圆角矩形 24"/>
          <p:cNvSpPr/>
          <p:nvPr/>
        </p:nvSpPr>
        <p:spPr>
          <a:xfrm rot="18900000">
            <a:off x="11094170" y="-172256"/>
            <a:ext cx="2160198" cy="710496"/>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36" name="直接连接符 35"/>
          <p:cNvCxnSpPr/>
          <p:nvPr/>
        </p:nvCxnSpPr>
        <p:spPr>
          <a:xfrm>
            <a:off x="1624974" y="908479"/>
            <a:ext cx="8272996" cy="0"/>
          </a:xfrm>
          <a:prstGeom prst="line">
            <a:avLst/>
          </a:prstGeom>
          <a:ln w="25400">
            <a:solidFill>
              <a:schemeClr val="accent1">
                <a:lumMod val="40000"/>
                <a:lumOff val="60000"/>
              </a:schemeClr>
            </a:solidFill>
            <a:tailEnd type="oval" w="lg" len="lg"/>
          </a:ln>
        </p:spPr>
        <p:style>
          <a:lnRef idx="1">
            <a:schemeClr val="accent1"/>
          </a:lnRef>
          <a:fillRef idx="0">
            <a:schemeClr val="accent1"/>
          </a:fillRef>
          <a:effectRef idx="0">
            <a:schemeClr val="accent1"/>
          </a:effectRef>
          <a:fontRef idx="minor">
            <a:schemeClr val="tx1"/>
          </a:fontRef>
        </p:style>
      </p:cxnSp>
      <p:pic>
        <p:nvPicPr>
          <p:cNvPr id="37" name="图片 3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821" y="-86377"/>
            <a:ext cx="1358913" cy="1085448"/>
          </a:xfrm>
          <a:prstGeom prst="rect">
            <a:avLst/>
          </a:prstGeom>
        </p:spPr>
      </p:pic>
      <p:sp>
        <p:nvSpPr>
          <p:cNvPr id="42" name="TextBox 64"/>
          <p:cNvSpPr txBox="1"/>
          <p:nvPr/>
        </p:nvSpPr>
        <p:spPr>
          <a:xfrm>
            <a:off x="1529715" y="45720"/>
            <a:ext cx="9145905" cy="953135"/>
          </a:xfrm>
          <a:prstGeom prst="rect">
            <a:avLst/>
          </a:prstGeom>
          <a:noFill/>
        </p:spPr>
        <p:txBody>
          <a:bodyPr wrap="square" rtlCol="0">
            <a:spAutoFit/>
          </a:bodyPr>
          <a:lstStyle/>
          <a:p>
            <a:r>
              <a:rPr lang="zh-CN" altLang="en-US" sz="2800" b="1" dirty="0">
                <a:ln w="6350">
                  <a:noFill/>
                </a:ln>
                <a:solidFill>
                  <a:srgbClr val="334956"/>
                </a:solidFill>
                <a:latin typeface="微软雅黑" panose="020B0503020204020204" pitchFamily="34" charset="-122"/>
                <a:ea typeface="微软雅黑" panose="020B0503020204020204" pitchFamily="34" charset="-122"/>
              </a:rPr>
              <a:t>以优质校培育、新校建设为契机，</a:t>
            </a:r>
            <a:endParaRPr lang="zh-CN" altLang="en-US" sz="2800" b="1" dirty="0">
              <a:ln w="6350">
                <a:noFill/>
              </a:ln>
              <a:solidFill>
                <a:srgbClr val="334956"/>
              </a:solidFill>
              <a:latin typeface="微软雅黑" panose="020B0503020204020204" pitchFamily="34" charset="-122"/>
              <a:ea typeface="微软雅黑" panose="020B0503020204020204" pitchFamily="34" charset="-122"/>
            </a:endParaRPr>
          </a:p>
          <a:p>
            <a:r>
              <a:rPr lang="zh-CN" altLang="en-US" sz="2800" b="1" dirty="0">
                <a:ln w="6350">
                  <a:noFill/>
                </a:ln>
                <a:solidFill>
                  <a:srgbClr val="334956"/>
                </a:solidFill>
                <a:latin typeface="微软雅黑" panose="020B0503020204020204" pitchFamily="34" charset="-122"/>
                <a:ea typeface="微软雅黑" panose="020B0503020204020204" pitchFamily="34" charset="-122"/>
              </a:rPr>
              <a:t>逐步实施非遗才艺教育2.0</a:t>
            </a:r>
            <a:endParaRPr lang="zh-CN" altLang="en-US" sz="2800" b="1" dirty="0">
              <a:ln w="6350">
                <a:noFill/>
              </a:ln>
              <a:solidFill>
                <a:srgbClr val="334956"/>
              </a:solidFill>
              <a:latin typeface="微软雅黑" panose="020B0503020204020204" pitchFamily="34" charset="-122"/>
              <a:ea typeface="微软雅黑" panose="020B0503020204020204" pitchFamily="34" charset="-122"/>
            </a:endParaRPr>
          </a:p>
        </p:txBody>
      </p:sp>
      <p:sp>
        <p:nvSpPr>
          <p:cNvPr id="2" name="圆角矩形 1"/>
          <p:cNvSpPr/>
          <p:nvPr/>
        </p:nvSpPr>
        <p:spPr>
          <a:xfrm>
            <a:off x="1076960" y="1440815"/>
            <a:ext cx="9370695" cy="1412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TextBox 61"/>
          <p:cNvSpPr txBox="1"/>
          <p:nvPr/>
        </p:nvSpPr>
        <p:spPr>
          <a:xfrm>
            <a:off x="1173480" y="1529080"/>
            <a:ext cx="9177020" cy="1642110"/>
          </a:xfrm>
          <a:prstGeom prst="rect">
            <a:avLst/>
          </a:prstGeom>
          <a:noFill/>
        </p:spPr>
        <p:txBody>
          <a:bodyPr wrap="square" rtlCol="0">
            <a:spAutoFit/>
          </a:bodyPr>
          <a:p>
            <a:pPr algn="just" fontAlgn="auto">
              <a:lnSpc>
                <a:spcPct val="120000"/>
              </a:lnSpc>
              <a:spcBef>
                <a:spcPts val="0"/>
              </a:spcBef>
              <a:spcAft>
                <a:spcPts val="0"/>
              </a:spcAft>
              <a:defRPr/>
            </a:pPr>
            <a:r>
              <a:rPr lang="zh-CN" altLang="en-US" sz="1600" b="1" dirty="0">
                <a:ln w="6350">
                  <a:noFill/>
                </a:ln>
                <a:solidFill>
                  <a:schemeClr val="bg1"/>
                </a:solidFill>
                <a:latin typeface="微软雅黑" panose="020B0503020204020204" pitchFamily="34" charset="-122"/>
                <a:ea typeface="微软雅黑" panose="020B0503020204020204" pitchFamily="34" charset="-122"/>
              </a:rPr>
              <a:t>     </a:t>
            </a:r>
            <a:r>
              <a:rPr lang="en-US" altLang="zh-CN" sz="1600" b="1" dirty="0">
                <a:ln w="6350">
                  <a:noFill/>
                </a:ln>
                <a:solidFill>
                  <a:schemeClr val="bg1"/>
                </a:solidFill>
                <a:latin typeface="微软雅黑" panose="020B0503020204020204" pitchFamily="34" charset="-122"/>
                <a:ea typeface="微软雅黑" panose="020B0503020204020204" pitchFamily="34" charset="-122"/>
              </a:rPr>
              <a:t>   </a:t>
            </a:r>
            <a:r>
              <a:rPr lang="en-US" altLang="zh-CN" sz="2000" b="1" dirty="0">
                <a:ln w="6350">
                  <a:noFill/>
                </a:ln>
                <a:solidFill>
                  <a:schemeClr val="bg1"/>
                </a:solidFill>
                <a:latin typeface="微软雅黑" panose="020B0503020204020204" pitchFamily="34" charset="-122"/>
                <a:ea typeface="微软雅黑" panose="020B0503020204020204" pitchFamily="34" charset="-122"/>
              </a:rPr>
              <a:t> </a:t>
            </a:r>
            <a:r>
              <a:rPr lang="zh-CN" altLang="en-US" sz="2400" b="1" dirty="0">
                <a:ln w="6350">
                  <a:noFill/>
                </a:ln>
                <a:solidFill>
                  <a:schemeClr val="bg1"/>
                </a:solidFill>
                <a:latin typeface="微软雅黑" panose="020B0503020204020204" pitchFamily="34" charset="-122"/>
                <a:ea typeface="微软雅黑" panose="020B0503020204020204" pitchFamily="34" charset="-122"/>
              </a:rPr>
              <a:t>探索创新与文化传承的碰撞</a:t>
            </a:r>
            <a:endParaRPr lang="zh-CN" altLang="en-US" sz="2000" b="1" dirty="0">
              <a:ln w="6350">
                <a:noFill/>
              </a:ln>
              <a:solidFill>
                <a:schemeClr val="bg1"/>
              </a:solidFill>
              <a:latin typeface="微软雅黑" panose="020B0503020204020204" pitchFamily="34" charset="-122"/>
              <a:ea typeface="微软雅黑" panose="020B0503020204020204" pitchFamily="34" charset="-122"/>
            </a:endParaRPr>
          </a:p>
          <a:p>
            <a:pPr algn="just" fontAlgn="auto">
              <a:lnSpc>
                <a:spcPct val="120000"/>
              </a:lnSpc>
              <a:spcBef>
                <a:spcPts val="0"/>
              </a:spcBef>
              <a:spcAft>
                <a:spcPts val="0"/>
              </a:spcAft>
              <a:defRPr/>
            </a:pPr>
            <a:r>
              <a:rPr lang="en-US" altLang="zh-CN" sz="2000" b="1" dirty="0">
                <a:ln w="6350">
                  <a:noFill/>
                </a:ln>
                <a:solidFill>
                  <a:schemeClr val="bg1"/>
                </a:solidFill>
                <a:latin typeface="微软雅黑" panose="020B0503020204020204" pitchFamily="34" charset="-122"/>
                <a:ea typeface="微软雅黑" panose="020B0503020204020204" pitchFamily="34" charset="-122"/>
              </a:rPr>
              <a:t>       </a:t>
            </a:r>
            <a:r>
              <a:rPr lang="zh-CN" altLang="en-US" sz="2000" b="1" dirty="0">
                <a:ln w="6350">
                  <a:noFill/>
                </a:ln>
                <a:solidFill>
                  <a:schemeClr val="bg1"/>
                </a:solidFill>
                <a:latin typeface="微软雅黑" panose="020B0503020204020204" pitchFamily="34" charset="-122"/>
                <a:ea typeface="微软雅黑" panose="020B0503020204020204" pitchFamily="34" charset="-122"/>
              </a:rPr>
              <a:t>习总书记</a:t>
            </a:r>
            <a:r>
              <a:rPr lang="en-US" altLang="zh-CN" sz="2000" b="1" dirty="0">
                <a:ln w="6350">
                  <a:noFill/>
                </a:ln>
                <a:solidFill>
                  <a:schemeClr val="bg1"/>
                </a:solidFill>
                <a:latin typeface="微软雅黑" panose="020B0503020204020204" pitchFamily="34" charset="-122"/>
                <a:ea typeface="微软雅黑" panose="020B0503020204020204" pitchFamily="34" charset="-122"/>
              </a:rPr>
              <a:t>“</a:t>
            </a:r>
            <a:r>
              <a:rPr lang="zh-CN" altLang="en-US" sz="2000" b="1" dirty="0">
                <a:ln w="6350">
                  <a:noFill/>
                </a:ln>
                <a:solidFill>
                  <a:schemeClr val="bg1"/>
                </a:solidFill>
                <a:latin typeface="微软雅黑" panose="020B0503020204020204" pitchFamily="34" charset="-122"/>
                <a:ea typeface="微软雅黑" panose="020B0503020204020204" pitchFamily="34" charset="-122"/>
              </a:rPr>
              <a:t>我们要善于把弘扬优秀传统文化和发展现实文化有机统一起来，紧密结合起来，在继承中发展，在发展中继承。</a:t>
            </a:r>
            <a:r>
              <a:rPr lang="en-US" altLang="zh-CN" sz="2000" b="1" dirty="0">
                <a:ln w="6350">
                  <a:noFill/>
                </a:ln>
                <a:solidFill>
                  <a:schemeClr val="bg1"/>
                </a:solidFill>
                <a:latin typeface="微软雅黑" panose="020B0503020204020204" pitchFamily="34" charset="-122"/>
                <a:ea typeface="微软雅黑" panose="020B0503020204020204" pitchFamily="34" charset="-122"/>
              </a:rPr>
              <a:t>”</a:t>
            </a:r>
            <a:endParaRPr lang="zh-CN" altLang="en-US" sz="2000" b="1" dirty="0">
              <a:ln w="6350">
                <a:noFill/>
              </a:ln>
              <a:solidFill>
                <a:schemeClr val="bg1"/>
              </a:solidFill>
              <a:latin typeface="微软雅黑" panose="020B0503020204020204" pitchFamily="34" charset="-122"/>
              <a:ea typeface="微软雅黑" panose="020B0503020204020204" pitchFamily="34" charset="-122"/>
            </a:endParaRPr>
          </a:p>
          <a:p>
            <a:pPr algn="just" fontAlgn="auto">
              <a:lnSpc>
                <a:spcPct val="120000"/>
              </a:lnSpc>
              <a:spcBef>
                <a:spcPts val="0"/>
              </a:spcBef>
              <a:spcAft>
                <a:spcPts val="0"/>
              </a:spcAft>
              <a:defRPr/>
            </a:pPr>
            <a:r>
              <a:rPr lang="zh-CN" altLang="en-US" sz="2000" b="1" dirty="0">
                <a:ln w="6350">
                  <a:noFill/>
                </a:ln>
                <a:solidFill>
                  <a:schemeClr val="bg1"/>
                </a:solidFill>
                <a:latin typeface="微软雅黑" panose="020B0503020204020204" pitchFamily="34" charset="-122"/>
                <a:ea typeface="微软雅黑" panose="020B0503020204020204" pitchFamily="34" charset="-122"/>
              </a:rPr>
              <a:t> </a:t>
            </a:r>
            <a:r>
              <a:rPr lang="en-US" altLang="zh-CN" sz="2000" b="1" dirty="0">
                <a:ln w="6350">
                  <a:noFill/>
                </a:ln>
                <a:solidFill>
                  <a:schemeClr val="bg1"/>
                </a:solidFill>
                <a:latin typeface="微软雅黑" panose="020B0503020204020204" pitchFamily="34" charset="-122"/>
                <a:ea typeface="微软雅黑" panose="020B0503020204020204" pitchFamily="34" charset="-122"/>
              </a:rPr>
              <a:t>      </a:t>
            </a:r>
            <a:endParaRPr lang="zh-CN" altLang="en-US" sz="2000" dirty="0">
              <a:ln w="6350">
                <a:noFill/>
              </a:ln>
              <a:solidFill>
                <a:schemeClr val="bg1"/>
              </a:solidFill>
              <a:latin typeface="微软雅黑" panose="020B0503020204020204" pitchFamily="34" charset="-122"/>
              <a:ea typeface="微软雅黑" panose="020B0503020204020204" pitchFamily="34" charset="-122"/>
            </a:endParaRPr>
          </a:p>
        </p:txBody>
      </p:sp>
      <p:sp>
        <p:nvSpPr>
          <p:cNvPr id="56" name="矩形 1"/>
          <p:cNvSpPr>
            <a:spLocks noChangeArrowheads="1"/>
          </p:cNvSpPr>
          <p:nvPr/>
        </p:nvSpPr>
        <p:spPr bwMode="auto">
          <a:xfrm>
            <a:off x="6990080" y="3160395"/>
            <a:ext cx="1134110" cy="617220"/>
          </a:xfrm>
          <a:prstGeom prst="rect">
            <a:avLst/>
          </a:prstGeom>
          <a:noFill/>
          <a:ln w="9525">
            <a:noFill/>
            <a:miter lim="800000"/>
          </a:ln>
        </p:spPr>
        <p:txBody>
          <a:bodyPr wrap="square" lIns="64495" tIns="32247" rIns="64495" bIns="32247">
            <a:spAutoFit/>
          </a:bodyPr>
          <a:p>
            <a:pPr algn="ctr">
              <a:lnSpc>
                <a:spcPct val="150000"/>
              </a:lnSpc>
            </a:pPr>
            <a:r>
              <a:rPr lang="zh-CN" altLang="en-US" sz="24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文  创</a:t>
            </a:r>
            <a:endParaRPr lang="zh-CN" altLang="en-US" sz="24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矩形 1"/>
          <p:cNvSpPr>
            <a:spLocks noChangeArrowheads="1"/>
          </p:cNvSpPr>
          <p:nvPr/>
        </p:nvSpPr>
        <p:spPr bwMode="auto">
          <a:xfrm>
            <a:off x="3326130" y="3160395"/>
            <a:ext cx="1237615" cy="617220"/>
          </a:xfrm>
          <a:prstGeom prst="rect">
            <a:avLst/>
          </a:prstGeom>
          <a:noFill/>
          <a:ln w="9525">
            <a:noFill/>
            <a:miter lim="800000"/>
          </a:ln>
        </p:spPr>
        <p:txBody>
          <a:bodyPr wrap="square" lIns="64495" tIns="32247" rIns="64495" bIns="32247">
            <a:spAutoFit/>
          </a:bodyPr>
          <a:p>
            <a:pPr algn="ctr">
              <a:lnSpc>
                <a:spcPct val="150000"/>
              </a:lnSpc>
            </a:pPr>
            <a:r>
              <a:rPr lang="zh-CN" altLang="en-US" sz="24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思  创</a:t>
            </a:r>
            <a:endParaRPr lang="zh-CN" altLang="en-US" sz="24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 name="组合 3"/>
          <p:cNvGrpSpPr/>
          <p:nvPr/>
        </p:nvGrpSpPr>
        <p:grpSpPr>
          <a:xfrm>
            <a:off x="3326130" y="3256280"/>
            <a:ext cx="5043805" cy="2887345"/>
            <a:chOff x="5804" y="5128"/>
            <a:chExt cx="6441" cy="4273"/>
          </a:xfrm>
        </p:grpSpPr>
        <p:sp>
          <p:nvSpPr>
            <p:cNvPr id="52" name="Freeform 104"/>
            <p:cNvSpPr>
              <a:spLocks noChangeArrowheads="1"/>
            </p:cNvSpPr>
            <p:nvPr/>
          </p:nvSpPr>
          <p:spPr bwMode="auto">
            <a:xfrm>
              <a:off x="8877" y="8006"/>
              <a:ext cx="1284" cy="1394"/>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close/>
                </a:path>
              </a:pathLst>
            </a:custGeom>
            <a:solidFill>
              <a:schemeClr val="accent2"/>
            </a:solidFill>
            <a:ln w="9525">
              <a:noFill/>
              <a:miter lim="800000"/>
            </a:ln>
          </p:spPr>
          <p:txBody>
            <a:bodyPr lIns="64495" tIns="32247" rIns="64495" bIns="32247"/>
            <a:p>
              <a:endParaRPr lang="zh-CN" altLang="en-US" sz="1270"/>
            </a:p>
          </p:txBody>
        </p:sp>
        <p:sp>
          <p:nvSpPr>
            <p:cNvPr id="53" name="Freeform 106"/>
            <p:cNvSpPr>
              <a:spLocks noChangeArrowheads="1"/>
            </p:cNvSpPr>
            <p:nvPr/>
          </p:nvSpPr>
          <p:spPr bwMode="auto">
            <a:xfrm>
              <a:off x="7382" y="8006"/>
              <a:ext cx="1289" cy="1394"/>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close/>
                </a:path>
              </a:pathLst>
            </a:custGeom>
            <a:solidFill>
              <a:schemeClr val="accent4"/>
            </a:solidFill>
            <a:ln w="9525">
              <a:noFill/>
              <a:miter lim="800000"/>
            </a:ln>
          </p:spPr>
          <p:txBody>
            <a:bodyPr lIns="64495" tIns="32247" rIns="64495" bIns="32247"/>
            <a:p>
              <a:endParaRPr lang="zh-CN" altLang="en-US" sz="1270"/>
            </a:p>
          </p:txBody>
        </p:sp>
        <p:sp>
          <p:nvSpPr>
            <p:cNvPr id="54" name="Freeform 108"/>
            <p:cNvSpPr>
              <a:spLocks noChangeArrowheads="1"/>
            </p:cNvSpPr>
            <p:nvPr/>
          </p:nvSpPr>
          <p:spPr bwMode="auto">
            <a:xfrm>
              <a:off x="8771" y="5128"/>
              <a:ext cx="2248" cy="2643"/>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3"/>
            </a:solidFill>
            <a:ln w="9525">
              <a:noFill/>
              <a:miter lim="800000"/>
            </a:ln>
          </p:spPr>
          <p:txBody>
            <a:bodyPr lIns="64495" tIns="32247" rIns="64495" bIns="32247"/>
            <a:p>
              <a:endParaRPr lang="zh-CN" altLang="en-US" sz="1270"/>
            </a:p>
          </p:txBody>
        </p:sp>
        <p:sp>
          <p:nvSpPr>
            <p:cNvPr id="55" name="Freeform 109"/>
            <p:cNvSpPr>
              <a:spLocks noChangeArrowheads="1"/>
            </p:cNvSpPr>
            <p:nvPr/>
          </p:nvSpPr>
          <p:spPr bwMode="auto">
            <a:xfrm>
              <a:off x="6526" y="5128"/>
              <a:ext cx="2246" cy="2643"/>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2"/>
            </a:solidFill>
            <a:ln w="9525">
              <a:noFill/>
              <a:miter lim="800000"/>
            </a:ln>
          </p:spPr>
          <p:txBody>
            <a:bodyPr lIns="64495" tIns="32247" rIns="64495" bIns="32247"/>
            <a:p>
              <a:endParaRPr lang="zh-CN" altLang="en-US" sz="1270"/>
            </a:p>
          </p:txBody>
        </p:sp>
        <p:sp>
          <p:nvSpPr>
            <p:cNvPr id="57" name="任意多边形 22"/>
            <p:cNvSpPr/>
            <p:nvPr/>
          </p:nvSpPr>
          <p:spPr bwMode="auto">
            <a:xfrm flipH="1">
              <a:off x="6175" y="5730"/>
              <a:ext cx="1905" cy="915"/>
            </a:xfrm>
            <a:custGeom>
              <a:avLst/>
              <a:gdLst>
                <a:gd name="T0" fmla="*/ 0 w 2896333"/>
                <a:gd name="T1" fmla="*/ 656710 h 581025"/>
                <a:gd name="T2" fmla="*/ 299820 w 2896333"/>
                <a:gd name="T3" fmla="*/ 0 h 581025"/>
                <a:gd name="T4" fmla="*/ 260481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ln>
          </p:spPr>
          <p:txBody>
            <a:bodyPr lIns="64495" tIns="32247" rIns="64495" bIns="32247" anchor="ctr"/>
            <a:p>
              <a:endParaRPr lang="zh-CN" altLang="en-US" sz="1270"/>
            </a:p>
          </p:txBody>
        </p:sp>
        <p:sp>
          <p:nvSpPr>
            <p:cNvPr id="59" name="任意多边形 24"/>
            <p:cNvSpPr/>
            <p:nvPr/>
          </p:nvSpPr>
          <p:spPr bwMode="auto">
            <a:xfrm flipH="1">
              <a:off x="6092" y="7997"/>
              <a:ext cx="1551" cy="922"/>
            </a:xfrm>
            <a:custGeom>
              <a:avLst/>
              <a:gdLst>
                <a:gd name="T0" fmla="*/ 0 w 2528430"/>
                <a:gd name="T1" fmla="*/ 660074 h 587027"/>
                <a:gd name="T2" fmla="*/ 311007 w 2528430"/>
                <a:gd name="T3" fmla="*/ 6749 h 587027"/>
                <a:gd name="T4" fmla="*/ 235879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ln>
          </p:spPr>
          <p:txBody>
            <a:bodyPr lIns="64495" tIns="32247" rIns="64495" bIns="32247" anchor="ctr"/>
            <a:p>
              <a:endParaRPr lang="zh-CN" altLang="en-US" sz="1270"/>
            </a:p>
          </p:txBody>
        </p:sp>
        <p:sp>
          <p:nvSpPr>
            <p:cNvPr id="62" name="任意多边形 27"/>
            <p:cNvSpPr/>
            <p:nvPr/>
          </p:nvSpPr>
          <p:spPr bwMode="auto">
            <a:xfrm>
              <a:off x="9735" y="5744"/>
              <a:ext cx="2014" cy="915"/>
            </a:xfrm>
            <a:custGeom>
              <a:avLst/>
              <a:gdLst>
                <a:gd name="T0" fmla="*/ 0 w 2896333"/>
                <a:gd name="T1" fmla="*/ 656710 h 581025"/>
                <a:gd name="T2" fmla="*/ 299820 w 2896333"/>
                <a:gd name="T3" fmla="*/ 0 h 581025"/>
                <a:gd name="T4" fmla="*/ 260481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ln>
          </p:spPr>
          <p:txBody>
            <a:bodyPr lIns="64495" tIns="32247" rIns="64495" bIns="32247" anchor="ctr"/>
            <a:p>
              <a:endParaRPr lang="zh-CN" altLang="en-US" sz="1270"/>
            </a:p>
          </p:txBody>
        </p:sp>
        <p:sp>
          <p:nvSpPr>
            <p:cNvPr id="63" name="任意多边形 28"/>
            <p:cNvSpPr/>
            <p:nvPr/>
          </p:nvSpPr>
          <p:spPr bwMode="auto">
            <a:xfrm>
              <a:off x="9801" y="7997"/>
              <a:ext cx="2352" cy="922"/>
            </a:xfrm>
            <a:custGeom>
              <a:avLst/>
              <a:gdLst>
                <a:gd name="T0" fmla="*/ 0 w 2528430"/>
                <a:gd name="T1" fmla="*/ 660074 h 587027"/>
                <a:gd name="T2" fmla="*/ 386616 w 2528430"/>
                <a:gd name="T3" fmla="*/ 6749 h 587027"/>
                <a:gd name="T4" fmla="*/ 2932224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ln>
          </p:spPr>
          <p:txBody>
            <a:bodyPr lIns="64495" tIns="32247" rIns="64495" bIns="32247" anchor="ctr"/>
            <a:p>
              <a:endParaRPr lang="zh-CN" altLang="en-US" sz="1270"/>
            </a:p>
          </p:txBody>
        </p:sp>
        <p:sp>
          <p:nvSpPr>
            <p:cNvPr id="65" name="矩形 1"/>
            <p:cNvSpPr>
              <a:spLocks noChangeArrowheads="1"/>
            </p:cNvSpPr>
            <p:nvPr/>
          </p:nvSpPr>
          <p:spPr bwMode="auto">
            <a:xfrm>
              <a:off x="5804" y="7243"/>
              <a:ext cx="1579" cy="913"/>
            </a:xfrm>
            <a:prstGeom prst="rect">
              <a:avLst/>
            </a:prstGeom>
            <a:noFill/>
            <a:ln w="9525">
              <a:noFill/>
              <a:miter lim="800000"/>
            </a:ln>
          </p:spPr>
          <p:txBody>
            <a:bodyPr wrap="square" lIns="64495" tIns="32247" rIns="64495" bIns="32247">
              <a:spAutoFit/>
            </a:bodyPr>
            <a:p>
              <a:pPr algn="ctr">
                <a:lnSpc>
                  <a:spcPct val="150000"/>
                </a:lnSpc>
              </a:pPr>
              <a:r>
                <a:rPr lang="zh-CN" altLang="en-US" sz="24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专  创</a:t>
              </a:r>
              <a:endParaRPr lang="zh-CN" altLang="en-US" sz="24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矩形 1"/>
            <p:cNvSpPr>
              <a:spLocks noChangeArrowheads="1"/>
            </p:cNvSpPr>
            <p:nvPr/>
          </p:nvSpPr>
          <p:spPr bwMode="auto">
            <a:xfrm>
              <a:off x="10483" y="7243"/>
              <a:ext cx="1762" cy="913"/>
            </a:xfrm>
            <a:prstGeom prst="rect">
              <a:avLst/>
            </a:prstGeom>
            <a:noFill/>
            <a:ln w="9525">
              <a:noFill/>
              <a:miter lim="800000"/>
            </a:ln>
          </p:spPr>
          <p:txBody>
            <a:bodyPr wrap="square" lIns="64495" tIns="32247" rIns="64495" bIns="32247">
              <a:spAutoFit/>
            </a:bodyPr>
            <a:p>
              <a:pPr algn="ctr">
                <a:lnSpc>
                  <a:spcPct val="150000"/>
                </a:lnSpc>
              </a:pPr>
              <a:r>
                <a:rPr lang="zh-CN" altLang="en-US" sz="24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科  创</a:t>
              </a:r>
              <a:endParaRPr lang="zh-CN" altLang="en-US" sz="24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583942" y="-827010"/>
            <a:ext cx="2113730" cy="2113730"/>
            <a:chOff x="-410322" y="-583942"/>
            <a:chExt cx="2113730" cy="2113730"/>
          </a:xfrm>
        </p:grpSpPr>
        <p:sp>
          <p:nvSpPr>
            <p:cNvPr id="30" name="椭圆 29"/>
            <p:cNvSpPr/>
            <p:nvPr/>
          </p:nvSpPr>
          <p:spPr>
            <a:xfrm>
              <a:off x="-410322" y="-583942"/>
              <a:ext cx="1961330" cy="1961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57922" y="-431542"/>
              <a:ext cx="1961330" cy="1961330"/>
            </a:xfrm>
            <a:prstGeom prst="ellipse">
              <a:avLst/>
            </a:prstGeom>
            <a:noFill/>
            <a:ln w="254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圆角矩形 23"/>
          <p:cNvSpPr/>
          <p:nvPr/>
        </p:nvSpPr>
        <p:spPr>
          <a:xfrm rot="18900000">
            <a:off x="9798669" y="-388921"/>
            <a:ext cx="3292289" cy="108284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5" name="圆角矩形 24"/>
          <p:cNvSpPr/>
          <p:nvPr/>
        </p:nvSpPr>
        <p:spPr>
          <a:xfrm rot="18900000">
            <a:off x="11094170" y="-172256"/>
            <a:ext cx="2160198" cy="710496"/>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36" name="直接连接符 35"/>
          <p:cNvCxnSpPr/>
          <p:nvPr/>
        </p:nvCxnSpPr>
        <p:spPr>
          <a:xfrm>
            <a:off x="1624974" y="908479"/>
            <a:ext cx="8272996" cy="0"/>
          </a:xfrm>
          <a:prstGeom prst="line">
            <a:avLst/>
          </a:prstGeom>
          <a:ln w="25400">
            <a:solidFill>
              <a:schemeClr val="accent1">
                <a:lumMod val="40000"/>
                <a:lumOff val="60000"/>
              </a:schemeClr>
            </a:solidFill>
            <a:tailEnd type="oval" w="lg" len="lg"/>
          </a:ln>
        </p:spPr>
        <p:style>
          <a:lnRef idx="1">
            <a:schemeClr val="accent1"/>
          </a:lnRef>
          <a:fillRef idx="0">
            <a:schemeClr val="accent1"/>
          </a:fillRef>
          <a:effectRef idx="0">
            <a:schemeClr val="accent1"/>
          </a:effectRef>
          <a:fontRef idx="minor">
            <a:schemeClr val="tx1"/>
          </a:fontRef>
        </p:style>
      </p:cxnSp>
      <p:pic>
        <p:nvPicPr>
          <p:cNvPr id="37" name="图片 3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821" y="-86377"/>
            <a:ext cx="1358913" cy="1085448"/>
          </a:xfrm>
          <a:prstGeom prst="rect">
            <a:avLst/>
          </a:prstGeom>
        </p:spPr>
      </p:pic>
      <p:sp>
        <p:nvSpPr>
          <p:cNvPr id="42" name="TextBox 64"/>
          <p:cNvSpPr txBox="1"/>
          <p:nvPr/>
        </p:nvSpPr>
        <p:spPr>
          <a:xfrm>
            <a:off x="1529715" y="45720"/>
            <a:ext cx="9145905" cy="953135"/>
          </a:xfrm>
          <a:prstGeom prst="rect">
            <a:avLst/>
          </a:prstGeom>
          <a:noFill/>
        </p:spPr>
        <p:txBody>
          <a:bodyPr wrap="square" rtlCol="0">
            <a:spAutoFit/>
          </a:bodyPr>
          <a:lstStyle/>
          <a:p>
            <a:r>
              <a:rPr lang="zh-CN" altLang="en-US" sz="2800" b="1" dirty="0">
                <a:ln w="6350">
                  <a:noFill/>
                </a:ln>
                <a:solidFill>
                  <a:srgbClr val="334956"/>
                </a:solidFill>
                <a:latin typeface="微软雅黑" panose="020B0503020204020204" pitchFamily="34" charset="-122"/>
                <a:ea typeface="微软雅黑" panose="020B0503020204020204" pitchFamily="34" charset="-122"/>
              </a:rPr>
              <a:t>以优质校培育、新校建设为契机，</a:t>
            </a:r>
            <a:endParaRPr lang="zh-CN" altLang="en-US" sz="2800" b="1" dirty="0">
              <a:ln w="6350">
                <a:noFill/>
              </a:ln>
              <a:solidFill>
                <a:srgbClr val="334956"/>
              </a:solidFill>
              <a:latin typeface="微软雅黑" panose="020B0503020204020204" pitchFamily="34" charset="-122"/>
              <a:ea typeface="微软雅黑" panose="020B0503020204020204" pitchFamily="34" charset="-122"/>
            </a:endParaRPr>
          </a:p>
          <a:p>
            <a:r>
              <a:rPr lang="zh-CN" altLang="en-US" sz="2800" b="1" dirty="0">
                <a:ln w="6350">
                  <a:noFill/>
                </a:ln>
                <a:solidFill>
                  <a:srgbClr val="334956"/>
                </a:solidFill>
                <a:latin typeface="微软雅黑" panose="020B0503020204020204" pitchFamily="34" charset="-122"/>
                <a:ea typeface="微软雅黑" panose="020B0503020204020204" pitchFamily="34" charset="-122"/>
              </a:rPr>
              <a:t>逐步实施非遗才艺教育2.0</a:t>
            </a:r>
            <a:endParaRPr lang="zh-CN" altLang="en-US" sz="2800" b="1" dirty="0">
              <a:ln w="6350">
                <a:noFill/>
              </a:ln>
              <a:solidFill>
                <a:srgbClr val="334956"/>
              </a:solidFill>
              <a:latin typeface="微软雅黑" panose="020B0503020204020204" pitchFamily="34" charset="-122"/>
              <a:ea typeface="微软雅黑" panose="020B0503020204020204" pitchFamily="34" charset="-122"/>
            </a:endParaRPr>
          </a:p>
        </p:txBody>
      </p:sp>
      <p:sp>
        <p:nvSpPr>
          <p:cNvPr id="4" name="Line 15"/>
          <p:cNvSpPr>
            <a:spLocks noChangeShapeType="1"/>
          </p:cNvSpPr>
          <p:nvPr/>
        </p:nvSpPr>
        <p:spPr bwMode="auto">
          <a:xfrm>
            <a:off x="9979172" y="4078509"/>
            <a:ext cx="0" cy="553186"/>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91436" tIns="45718" rIns="91436" bIns="45718"/>
          <a:lstStyle/>
          <a:p>
            <a:endParaRPr lang="zh-CN" altLang="en-US" sz="2400"/>
          </a:p>
        </p:txBody>
      </p:sp>
      <p:sp>
        <p:nvSpPr>
          <p:cNvPr id="5" name="Freeform 17"/>
          <p:cNvSpPr/>
          <p:nvPr/>
        </p:nvSpPr>
        <p:spPr bwMode="auto">
          <a:xfrm>
            <a:off x="9138586" y="1926516"/>
            <a:ext cx="1750309" cy="2045335"/>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4"/>
          </a:solidFill>
          <a:ln>
            <a:noFill/>
          </a:ln>
        </p:spPr>
        <p:txBody>
          <a:bodyPr lIns="91436" tIns="45718" rIns="91436" bIns="45718"/>
          <a:lstStyle/>
          <a:p>
            <a:endParaRPr lang="zh-CN" altLang="en-US" sz="2400"/>
          </a:p>
        </p:txBody>
      </p:sp>
      <p:grpSp>
        <p:nvGrpSpPr>
          <p:cNvPr id="6" name="组合 25"/>
          <p:cNvGrpSpPr/>
          <p:nvPr/>
        </p:nvGrpSpPr>
        <p:grpSpPr>
          <a:xfrm>
            <a:off x="9444255" y="2597983"/>
            <a:ext cx="1068015" cy="1066341"/>
            <a:chOff x="9444287" y="2597823"/>
            <a:chExt cx="1068093" cy="1066274"/>
          </a:xfrm>
        </p:grpSpPr>
        <p:sp>
          <p:nvSpPr>
            <p:cNvPr id="7" name="Oval 16"/>
            <p:cNvSpPr>
              <a:spLocks noChangeArrowheads="1"/>
            </p:cNvSpPr>
            <p:nvPr/>
          </p:nvSpPr>
          <p:spPr bwMode="auto">
            <a:xfrm>
              <a:off x="9444287" y="2597823"/>
              <a:ext cx="1068093" cy="1066274"/>
            </a:xfrm>
            <a:prstGeom prst="ellipse">
              <a:avLst/>
            </a:prstGeom>
            <a:solidFill>
              <a:schemeClr val="accent4"/>
            </a:solidFill>
            <a:ln>
              <a:noFill/>
            </a:ln>
          </p:spPr>
          <p:txBody>
            <a:bodyPr/>
            <a:lstStyle/>
            <a:p>
              <a:endParaRPr lang="zh-CN" altLang="en-US" sz="2400" dirty="0"/>
            </a:p>
          </p:txBody>
        </p:sp>
        <p:sp>
          <p:nvSpPr>
            <p:cNvPr id="8" name="Freeform 18"/>
            <p:cNvSpPr>
              <a:spLocks noEditPoints="1"/>
            </p:cNvSpPr>
            <p:nvPr/>
          </p:nvSpPr>
          <p:spPr bwMode="auto">
            <a:xfrm>
              <a:off x="9724502" y="2928986"/>
              <a:ext cx="507662" cy="449436"/>
            </a:xfrm>
            <a:custGeom>
              <a:avLst/>
              <a:gdLst>
                <a:gd name="T0" fmla="*/ 32 w 170"/>
                <a:gd name="T1" fmla="*/ 150 h 150"/>
                <a:gd name="T2" fmla="*/ 29 w 170"/>
                <a:gd name="T3" fmla="*/ 150 h 150"/>
                <a:gd name="T4" fmla="*/ 29 w 170"/>
                <a:gd name="T5" fmla="*/ 150 h 150"/>
                <a:gd name="T6" fmla="*/ 52 w 170"/>
                <a:gd name="T7" fmla="*/ 111 h 150"/>
                <a:gd name="T8" fmla="*/ 52 w 170"/>
                <a:gd name="T9" fmla="*/ 111 h 150"/>
                <a:gd name="T10" fmla="*/ 0 w 170"/>
                <a:gd name="T11" fmla="*/ 58 h 150"/>
                <a:gd name="T12" fmla="*/ 0 w 170"/>
                <a:gd name="T13" fmla="*/ 58 h 150"/>
                <a:gd name="T14" fmla="*/ 85 w 170"/>
                <a:gd name="T15" fmla="*/ 0 h 150"/>
                <a:gd name="T16" fmla="*/ 85 w 170"/>
                <a:gd name="T17" fmla="*/ 0 h 150"/>
                <a:gd name="T18" fmla="*/ 170 w 170"/>
                <a:gd name="T19" fmla="*/ 58 h 150"/>
                <a:gd name="T20" fmla="*/ 170 w 170"/>
                <a:gd name="T21" fmla="*/ 58 h 150"/>
                <a:gd name="T22" fmla="*/ 111 w 170"/>
                <a:gd name="T23" fmla="*/ 113 h 150"/>
                <a:gd name="T24" fmla="*/ 111 w 170"/>
                <a:gd name="T25" fmla="*/ 113 h 150"/>
                <a:gd name="T26" fmla="*/ 32 w 170"/>
                <a:gd name="T27" fmla="*/ 150 h 150"/>
                <a:gd name="T28" fmla="*/ 32 w 170"/>
                <a:gd name="T29" fmla="*/ 150 h 150"/>
                <a:gd name="T30" fmla="*/ 32 w 170"/>
                <a:gd name="T31" fmla="*/ 150 h 150"/>
                <a:gd name="T32" fmla="*/ 33 w 170"/>
                <a:gd name="T33" fmla="*/ 27 h 150"/>
                <a:gd name="T34" fmla="*/ 14 w 170"/>
                <a:gd name="T35" fmla="*/ 58 h 150"/>
                <a:gd name="T36" fmla="*/ 14 w 170"/>
                <a:gd name="T37" fmla="*/ 58 h 150"/>
                <a:gd name="T38" fmla="*/ 62 w 170"/>
                <a:gd name="T39" fmla="*/ 99 h 150"/>
                <a:gd name="T40" fmla="*/ 62 w 170"/>
                <a:gd name="T41" fmla="*/ 99 h 150"/>
                <a:gd name="T42" fmla="*/ 68 w 170"/>
                <a:gd name="T43" fmla="*/ 101 h 150"/>
                <a:gd name="T44" fmla="*/ 67 w 170"/>
                <a:gd name="T45" fmla="*/ 107 h 150"/>
                <a:gd name="T46" fmla="*/ 58 w 170"/>
                <a:gd name="T47" fmla="*/ 132 h 150"/>
                <a:gd name="T48" fmla="*/ 58 w 170"/>
                <a:gd name="T49" fmla="*/ 132 h 150"/>
                <a:gd name="T50" fmla="*/ 102 w 170"/>
                <a:gd name="T51" fmla="*/ 102 h 150"/>
                <a:gd name="T52" fmla="*/ 102 w 170"/>
                <a:gd name="T53" fmla="*/ 102 h 150"/>
                <a:gd name="T54" fmla="*/ 103 w 170"/>
                <a:gd name="T55" fmla="*/ 100 h 150"/>
                <a:gd name="T56" fmla="*/ 106 w 170"/>
                <a:gd name="T57" fmla="*/ 100 h 150"/>
                <a:gd name="T58" fmla="*/ 156 w 170"/>
                <a:gd name="T59" fmla="*/ 58 h 150"/>
                <a:gd name="T60" fmla="*/ 156 w 170"/>
                <a:gd name="T61" fmla="*/ 58 h 150"/>
                <a:gd name="T62" fmla="*/ 137 w 170"/>
                <a:gd name="T63" fmla="*/ 27 h 150"/>
                <a:gd name="T64" fmla="*/ 137 w 170"/>
                <a:gd name="T65" fmla="*/ 27 h 150"/>
                <a:gd name="T66" fmla="*/ 85 w 170"/>
                <a:gd name="T67" fmla="*/ 14 h 150"/>
                <a:gd name="T68" fmla="*/ 85 w 170"/>
                <a:gd name="T69" fmla="*/ 14 h 150"/>
                <a:gd name="T70" fmla="*/ 85 w 170"/>
                <a:gd name="T71" fmla="*/ 14 h 150"/>
                <a:gd name="T72" fmla="*/ 85 w 170"/>
                <a:gd name="T73" fmla="*/ 14 h 150"/>
                <a:gd name="T74" fmla="*/ 33 w 170"/>
                <a:gd name="T75" fmla="*/ 2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150">
                  <a:moveTo>
                    <a:pt x="32" y="150"/>
                  </a:moveTo>
                  <a:cubicBezTo>
                    <a:pt x="30" y="150"/>
                    <a:pt x="29" y="150"/>
                    <a:pt x="29" y="150"/>
                  </a:cubicBezTo>
                  <a:cubicBezTo>
                    <a:pt x="29" y="150"/>
                    <a:pt x="29" y="150"/>
                    <a:pt x="29" y="150"/>
                  </a:cubicBezTo>
                  <a:cubicBezTo>
                    <a:pt x="29" y="150"/>
                    <a:pt x="48" y="133"/>
                    <a:pt x="52" y="111"/>
                  </a:cubicBezTo>
                  <a:cubicBezTo>
                    <a:pt x="52" y="111"/>
                    <a:pt x="52" y="111"/>
                    <a:pt x="52" y="111"/>
                  </a:cubicBezTo>
                  <a:cubicBezTo>
                    <a:pt x="23" y="103"/>
                    <a:pt x="0" y="83"/>
                    <a:pt x="0" y="58"/>
                  </a:cubicBezTo>
                  <a:cubicBezTo>
                    <a:pt x="0" y="58"/>
                    <a:pt x="0" y="58"/>
                    <a:pt x="0" y="58"/>
                  </a:cubicBezTo>
                  <a:cubicBezTo>
                    <a:pt x="0" y="23"/>
                    <a:pt x="40" y="0"/>
                    <a:pt x="85" y="0"/>
                  </a:cubicBezTo>
                  <a:cubicBezTo>
                    <a:pt x="85" y="0"/>
                    <a:pt x="85" y="0"/>
                    <a:pt x="85" y="0"/>
                  </a:cubicBezTo>
                  <a:cubicBezTo>
                    <a:pt x="130" y="0"/>
                    <a:pt x="170" y="23"/>
                    <a:pt x="170" y="58"/>
                  </a:cubicBezTo>
                  <a:cubicBezTo>
                    <a:pt x="170" y="58"/>
                    <a:pt x="170" y="58"/>
                    <a:pt x="170" y="58"/>
                  </a:cubicBezTo>
                  <a:cubicBezTo>
                    <a:pt x="170" y="85"/>
                    <a:pt x="144" y="106"/>
                    <a:pt x="111" y="113"/>
                  </a:cubicBezTo>
                  <a:cubicBezTo>
                    <a:pt x="111" y="113"/>
                    <a:pt x="111" y="113"/>
                    <a:pt x="111" y="113"/>
                  </a:cubicBezTo>
                  <a:cubicBezTo>
                    <a:pt x="80" y="147"/>
                    <a:pt x="43" y="150"/>
                    <a:pt x="32" y="150"/>
                  </a:cubicBezTo>
                  <a:cubicBezTo>
                    <a:pt x="32" y="150"/>
                    <a:pt x="32" y="150"/>
                    <a:pt x="32" y="150"/>
                  </a:cubicBezTo>
                  <a:cubicBezTo>
                    <a:pt x="32" y="150"/>
                    <a:pt x="32" y="150"/>
                    <a:pt x="32" y="150"/>
                  </a:cubicBezTo>
                  <a:close/>
                  <a:moveTo>
                    <a:pt x="33" y="27"/>
                  </a:moveTo>
                  <a:cubicBezTo>
                    <a:pt x="21" y="36"/>
                    <a:pt x="14" y="47"/>
                    <a:pt x="14" y="58"/>
                  </a:cubicBezTo>
                  <a:cubicBezTo>
                    <a:pt x="14" y="58"/>
                    <a:pt x="14" y="58"/>
                    <a:pt x="14" y="58"/>
                  </a:cubicBezTo>
                  <a:cubicBezTo>
                    <a:pt x="13" y="75"/>
                    <a:pt x="32" y="93"/>
                    <a:pt x="62" y="99"/>
                  </a:cubicBezTo>
                  <a:cubicBezTo>
                    <a:pt x="62" y="99"/>
                    <a:pt x="62" y="99"/>
                    <a:pt x="62" y="99"/>
                  </a:cubicBezTo>
                  <a:cubicBezTo>
                    <a:pt x="68" y="101"/>
                    <a:pt x="68" y="101"/>
                    <a:pt x="68" y="101"/>
                  </a:cubicBezTo>
                  <a:cubicBezTo>
                    <a:pt x="67" y="107"/>
                    <a:pt x="67" y="107"/>
                    <a:pt x="67" y="107"/>
                  </a:cubicBezTo>
                  <a:cubicBezTo>
                    <a:pt x="67" y="113"/>
                    <a:pt x="64" y="123"/>
                    <a:pt x="58" y="132"/>
                  </a:cubicBezTo>
                  <a:cubicBezTo>
                    <a:pt x="58" y="132"/>
                    <a:pt x="58" y="132"/>
                    <a:pt x="58" y="132"/>
                  </a:cubicBezTo>
                  <a:cubicBezTo>
                    <a:pt x="71" y="127"/>
                    <a:pt x="87" y="119"/>
                    <a:pt x="102" y="102"/>
                  </a:cubicBezTo>
                  <a:cubicBezTo>
                    <a:pt x="102" y="102"/>
                    <a:pt x="102" y="102"/>
                    <a:pt x="102" y="102"/>
                  </a:cubicBezTo>
                  <a:cubicBezTo>
                    <a:pt x="103" y="100"/>
                    <a:pt x="103" y="100"/>
                    <a:pt x="103" y="100"/>
                  </a:cubicBezTo>
                  <a:cubicBezTo>
                    <a:pt x="106" y="100"/>
                    <a:pt x="106" y="100"/>
                    <a:pt x="106" y="100"/>
                  </a:cubicBezTo>
                  <a:cubicBezTo>
                    <a:pt x="137" y="94"/>
                    <a:pt x="157" y="76"/>
                    <a:pt x="156" y="58"/>
                  </a:cubicBezTo>
                  <a:cubicBezTo>
                    <a:pt x="156" y="58"/>
                    <a:pt x="156" y="58"/>
                    <a:pt x="156" y="58"/>
                  </a:cubicBezTo>
                  <a:cubicBezTo>
                    <a:pt x="156" y="47"/>
                    <a:pt x="149" y="36"/>
                    <a:pt x="137" y="27"/>
                  </a:cubicBezTo>
                  <a:cubicBezTo>
                    <a:pt x="137" y="27"/>
                    <a:pt x="137" y="27"/>
                    <a:pt x="137" y="27"/>
                  </a:cubicBezTo>
                  <a:cubicBezTo>
                    <a:pt x="124" y="19"/>
                    <a:pt x="105" y="14"/>
                    <a:pt x="85" y="14"/>
                  </a:cubicBezTo>
                  <a:cubicBezTo>
                    <a:pt x="85" y="14"/>
                    <a:pt x="85" y="14"/>
                    <a:pt x="85" y="14"/>
                  </a:cubicBezTo>
                  <a:cubicBezTo>
                    <a:pt x="85" y="14"/>
                    <a:pt x="85" y="14"/>
                    <a:pt x="85" y="14"/>
                  </a:cubicBezTo>
                  <a:cubicBezTo>
                    <a:pt x="85" y="14"/>
                    <a:pt x="85" y="14"/>
                    <a:pt x="85" y="14"/>
                  </a:cubicBezTo>
                  <a:cubicBezTo>
                    <a:pt x="65" y="14"/>
                    <a:pt x="46" y="19"/>
                    <a:pt x="33" y="27"/>
                  </a:cubicBezTo>
                  <a:close/>
                </a:path>
              </a:pathLst>
            </a:custGeom>
            <a:solidFill>
              <a:schemeClr val="bg1"/>
            </a:solidFill>
            <a:ln>
              <a:noFill/>
            </a:ln>
          </p:spPr>
          <p:txBody>
            <a:bodyPr/>
            <a:lstStyle/>
            <a:p>
              <a:endParaRPr lang="zh-CN" altLang="en-US" sz="2400"/>
            </a:p>
          </p:txBody>
        </p:sp>
      </p:grpSp>
      <p:sp>
        <p:nvSpPr>
          <p:cNvPr id="9" name="Line 6"/>
          <p:cNvSpPr>
            <a:spLocks noChangeShapeType="1"/>
          </p:cNvSpPr>
          <p:nvPr/>
        </p:nvSpPr>
        <p:spPr bwMode="auto">
          <a:xfrm>
            <a:off x="2285867" y="4078509"/>
            <a:ext cx="0" cy="553186"/>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91436" tIns="45718" rIns="91436" bIns="45718"/>
          <a:lstStyle/>
          <a:p>
            <a:endParaRPr lang="zh-CN" altLang="en-US" sz="2400"/>
          </a:p>
        </p:txBody>
      </p:sp>
      <p:sp>
        <p:nvSpPr>
          <p:cNvPr id="10" name="Freeform 8"/>
          <p:cNvSpPr/>
          <p:nvPr/>
        </p:nvSpPr>
        <p:spPr bwMode="auto">
          <a:xfrm>
            <a:off x="1447103" y="1926516"/>
            <a:ext cx="1750309" cy="2045335"/>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1"/>
          </a:solidFill>
          <a:ln>
            <a:noFill/>
          </a:ln>
        </p:spPr>
        <p:txBody>
          <a:bodyPr lIns="91436" tIns="45718" rIns="91436" bIns="45718"/>
          <a:lstStyle/>
          <a:p>
            <a:endParaRPr lang="zh-CN" altLang="en-US" sz="2400"/>
          </a:p>
        </p:txBody>
      </p:sp>
      <p:grpSp>
        <p:nvGrpSpPr>
          <p:cNvPr id="11" name="组合 1"/>
          <p:cNvGrpSpPr/>
          <p:nvPr/>
        </p:nvGrpSpPr>
        <p:grpSpPr>
          <a:xfrm>
            <a:off x="1750952" y="2597983"/>
            <a:ext cx="1069835" cy="1066341"/>
            <a:chOff x="1750419" y="2597823"/>
            <a:chExt cx="1069913" cy="1066274"/>
          </a:xfrm>
        </p:grpSpPr>
        <p:sp>
          <p:nvSpPr>
            <p:cNvPr id="12" name="Oval 7"/>
            <p:cNvSpPr>
              <a:spLocks noChangeArrowheads="1"/>
            </p:cNvSpPr>
            <p:nvPr/>
          </p:nvSpPr>
          <p:spPr bwMode="auto">
            <a:xfrm>
              <a:off x="1750419" y="2597823"/>
              <a:ext cx="1069913" cy="1066274"/>
            </a:xfrm>
            <a:prstGeom prst="ellipse">
              <a:avLst/>
            </a:prstGeom>
            <a:solidFill>
              <a:schemeClr val="accent1"/>
            </a:solidFill>
            <a:ln>
              <a:noFill/>
            </a:ln>
          </p:spPr>
          <p:txBody>
            <a:bodyPr/>
            <a:lstStyle/>
            <a:p>
              <a:endParaRPr lang="zh-CN" altLang="en-US" sz="2400"/>
            </a:p>
          </p:txBody>
        </p:sp>
        <p:grpSp>
          <p:nvGrpSpPr>
            <p:cNvPr id="13" name="Group 19"/>
            <p:cNvGrpSpPr/>
            <p:nvPr/>
          </p:nvGrpSpPr>
          <p:grpSpPr bwMode="auto">
            <a:xfrm>
              <a:off x="2037913" y="2825270"/>
              <a:ext cx="494926" cy="602282"/>
              <a:chOff x="0" y="0"/>
              <a:chExt cx="272" cy="331"/>
            </a:xfrm>
          </p:grpSpPr>
          <p:sp>
            <p:nvSpPr>
              <p:cNvPr id="14" name="Freeform 20"/>
              <p:cNvSpPr/>
              <p:nvPr/>
            </p:nvSpPr>
            <p:spPr bwMode="auto">
              <a:xfrm>
                <a:off x="70" y="0"/>
                <a:ext cx="202" cy="208"/>
              </a:xfrm>
              <a:custGeom>
                <a:avLst/>
                <a:gdLst>
                  <a:gd name="T0" fmla="*/ 62 w 123"/>
                  <a:gd name="T1" fmla="*/ 33 h 127"/>
                  <a:gd name="T2" fmla="*/ 49 w 123"/>
                  <a:gd name="T3" fmla="*/ 30 h 127"/>
                  <a:gd name="T4" fmla="*/ 49 w 123"/>
                  <a:gd name="T5" fmla="*/ 0 h 127"/>
                  <a:gd name="T6" fmla="*/ 0 w 123"/>
                  <a:gd name="T7" fmla="*/ 48 h 127"/>
                  <a:gd name="T8" fmla="*/ 49 w 123"/>
                  <a:gd name="T9" fmla="*/ 95 h 127"/>
                  <a:gd name="T10" fmla="*/ 49 w 123"/>
                  <a:gd name="T11" fmla="*/ 65 h 127"/>
                  <a:gd name="T12" fmla="*/ 96 w 123"/>
                  <a:gd name="T13" fmla="*/ 107 h 127"/>
                  <a:gd name="T14" fmla="*/ 78 w 123"/>
                  <a:gd name="T15" fmla="*/ 127 h 127"/>
                  <a:gd name="T16" fmla="*/ 115 w 123"/>
                  <a:gd name="T17" fmla="*/ 98 h 127"/>
                  <a:gd name="T18" fmla="*/ 62 w 123"/>
                  <a:gd name="T19" fmla="*/ 3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7">
                    <a:moveTo>
                      <a:pt x="62" y="33"/>
                    </a:moveTo>
                    <a:cubicBezTo>
                      <a:pt x="57" y="31"/>
                      <a:pt x="53" y="30"/>
                      <a:pt x="49" y="30"/>
                    </a:cubicBezTo>
                    <a:cubicBezTo>
                      <a:pt x="49" y="0"/>
                      <a:pt x="49" y="0"/>
                      <a:pt x="49" y="0"/>
                    </a:cubicBezTo>
                    <a:cubicBezTo>
                      <a:pt x="0" y="48"/>
                      <a:pt x="0" y="48"/>
                      <a:pt x="0" y="48"/>
                    </a:cubicBezTo>
                    <a:cubicBezTo>
                      <a:pt x="49" y="95"/>
                      <a:pt x="49" y="95"/>
                      <a:pt x="49" y="95"/>
                    </a:cubicBezTo>
                    <a:cubicBezTo>
                      <a:pt x="49" y="65"/>
                      <a:pt x="49" y="65"/>
                      <a:pt x="49" y="65"/>
                    </a:cubicBezTo>
                    <a:cubicBezTo>
                      <a:pt x="86" y="67"/>
                      <a:pt x="102" y="86"/>
                      <a:pt x="96" y="107"/>
                    </a:cubicBezTo>
                    <a:cubicBezTo>
                      <a:pt x="93" y="116"/>
                      <a:pt x="86" y="123"/>
                      <a:pt x="78" y="127"/>
                    </a:cubicBezTo>
                    <a:cubicBezTo>
                      <a:pt x="96" y="123"/>
                      <a:pt x="111" y="113"/>
                      <a:pt x="115" y="98"/>
                    </a:cubicBezTo>
                    <a:cubicBezTo>
                      <a:pt x="123" y="72"/>
                      <a:pt x="99" y="43"/>
                      <a:pt x="62"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21"/>
              <p:cNvSpPr/>
              <p:nvPr/>
            </p:nvSpPr>
            <p:spPr bwMode="auto">
              <a:xfrm>
                <a:off x="0" y="123"/>
                <a:ext cx="202" cy="208"/>
              </a:xfrm>
              <a:custGeom>
                <a:avLst/>
                <a:gdLst>
                  <a:gd name="T0" fmla="*/ 61 w 123"/>
                  <a:gd name="T1" fmla="*/ 94 h 127"/>
                  <a:gd name="T2" fmla="*/ 74 w 123"/>
                  <a:gd name="T3" fmla="*/ 97 h 127"/>
                  <a:gd name="T4" fmla="*/ 74 w 123"/>
                  <a:gd name="T5" fmla="*/ 127 h 127"/>
                  <a:gd name="T6" fmla="*/ 123 w 123"/>
                  <a:gd name="T7" fmla="*/ 79 h 127"/>
                  <a:gd name="T8" fmla="*/ 74 w 123"/>
                  <a:gd name="T9" fmla="*/ 31 h 127"/>
                  <a:gd name="T10" fmla="*/ 74 w 123"/>
                  <a:gd name="T11" fmla="*/ 62 h 127"/>
                  <a:gd name="T12" fmla="*/ 27 w 123"/>
                  <a:gd name="T13" fmla="*/ 20 h 127"/>
                  <a:gd name="T14" fmla="*/ 45 w 123"/>
                  <a:gd name="T15" fmla="*/ 0 h 127"/>
                  <a:gd name="T16" fmla="*/ 8 w 123"/>
                  <a:gd name="T17" fmla="*/ 29 h 127"/>
                  <a:gd name="T18" fmla="*/ 61 w 123"/>
                  <a:gd name="T19" fmla="*/ 9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7">
                    <a:moveTo>
                      <a:pt x="61" y="94"/>
                    </a:moveTo>
                    <a:cubicBezTo>
                      <a:pt x="66" y="96"/>
                      <a:pt x="70" y="96"/>
                      <a:pt x="74" y="97"/>
                    </a:cubicBezTo>
                    <a:cubicBezTo>
                      <a:pt x="74" y="127"/>
                      <a:pt x="74" y="127"/>
                      <a:pt x="74" y="127"/>
                    </a:cubicBezTo>
                    <a:cubicBezTo>
                      <a:pt x="123" y="79"/>
                      <a:pt x="123" y="79"/>
                      <a:pt x="123" y="79"/>
                    </a:cubicBezTo>
                    <a:cubicBezTo>
                      <a:pt x="74" y="31"/>
                      <a:pt x="74" y="31"/>
                      <a:pt x="74" y="31"/>
                    </a:cubicBezTo>
                    <a:cubicBezTo>
                      <a:pt x="74" y="62"/>
                      <a:pt x="74" y="62"/>
                      <a:pt x="74" y="62"/>
                    </a:cubicBezTo>
                    <a:cubicBezTo>
                      <a:pt x="37" y="59"/>
                      <a:pt x="21" y="41"/>
                      <a:pt x="27" y="20"/>
                    </a:cubicBezTo>
                    <a:cubicBezTo>
                      <a:pt x="30" y="11"/>
                      <a:pt x="37" y="4"/>
                      <a:pt x="45" y="0"/>
                    </a:cubicBezTo>
                    <a:cubicBezTo>
                      <a:pt x="27" y="4"/>
                      <a:pt x="12" y="14"/>
                      <a:pt x="8" y="29"/>
                    </a:cubicBezTo>
                    <a:cubicBezTo>
                      <a:pt x="0" y="55"/>
                      <a:pt x="24" y="84"/>
                      <a:pt x="61" y="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sp>
        <p:nvSpPr>
          <p:cNvPr id="16" name="Line 12"/>
          <p:cNvSpPr>
            <a:spLocks noChangeShapeType="1"/>
          </p:cNvSpPr>
          <p:nvPr/>
        </p:nvSpPr>
        <p:spPr bwMode="auto">
          <a:xfrm>
            <a:off x="7491777" y="4078509"/>
            <a:ext cx="0" cy="553186"/>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91436" tIns="45718" rIns="91436" bIns="45718"/>
          <a:lstStyle/>
          <a:p>
            <a:endParaRPr lang="zh-CN" altLang="en-US" sz="2400"/>
          </a:p>
        </p:txBody>
      </p:sp>
      <p:sp>
        <p:nvSpPr>
          <p:cNvPr id="17" name="Freeform 14"/>
          <p:cNvSpPr/>
          <p:nvPr/>
        </p:nvSpPr>
        <p:spPr bwMode="auto">
          <a:xfrm>
            <a:off x="6653012" y="1926516"/>
            <a:ext cx="1750309" cy="2045335"/>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3"/>
          </a:solidFill>
          <a:ln>
            <a:noFill/>
          </a:ln>
        </p:spPr>
        <p:txBody>
          <a:bodyPr lIns="91436" tIns="45718" rIns="91436" bIns="45718"/>
          <a:lstStyle/>
          <a:p>
            <a:endParaRPr lang="zh-CN" altLang="en-US" sz="2400"/>
          </a:p>
        </p:txBody>
      </p:sp>
      <p:grpSp>
        <p:nvGrpSpPr>
          <p:cNvPr id="18" name="组合 17"/>
          <p:cNvGrpSpPr/>
          <p:nvPr/>
        </p:nvGrpSpPr>
        <p:grpSpPr>
          <a:xfrm>
            <a:off x="6956859" y="2597983"/>
            <a:ext cx="1069835" cy="1066341"/>
            <a:chOff x="6956709" y="2597823"/>
            <a:chExt cx="1069913" cy="1066274"/>
          </a:xfrm>
        </p:grpSpPr>
        <p:sp>
          <p:nvSpPr>
            <p:cNvPr id="19" name="Oval 13"/>
            <p:cNvSpPr>
              <a:spLocks noChangeArrowheads="1"/>
            </p:cNvSpPr>
            <p:nvPr/>
          </p:nvSpPr>
          <p:spPr bwMode="auto">
            <a:xfrm>
              <a:off x="6956709" y="2597823"/>
              <a:ext cx="1069913" cy="1066274"/>
            </a:xfrm>
            <a:prstGeom prst="ellipse">
              <a:avLst/>
            </a:prstGeom>
            <a:solidFill>
              <a:schemeClr val="accent3"/>
            </a:solidFill>
            <a:ln>
              <a:noFill/>
            </a:ln>
          </p:spPr>
          <p:txBody>
            <a:bodyPr/>
            <a:lstStyle/>
            <a:p>
              <a:endParaRPr lang="zh-CN" altLang="en-US" sz="2400"/>
            </a:p>
          </p:txBody>
        </p:sp>
        <p:grpSp>
          <p:nvGrpSpPr>
            <p:cNvPr id="20" name="Group 22"/>
            <p:cNvGrpSpPr/>
            <p:nvPr/>
          </p:nvGrpSpPr>
          <p:grpSpPr bwMode="auto">
            <a:xfrm>
              <a:off x="7266038" y="2947182"/>
              <a:ext cx="453076" cy="413044"/>
              <a:chOff x="0" y="0"/>
              <a:chExt cx="249" cy="227"/>
            </a:xfrm>
          </p:grpSpPr>
          <p:sp>
            <p:nvSpPr>
              <p:cNvPr id="21" name="Rectangle 23"/>
              <p:cNvSpPr>
                <a:spLocks noChangeArrowheads="1"/>
              </p:cNvSpPr>
              <p:nvPr/>
            </p:nvSpPr>
            <p:spPr bwMode="auto">
              <a:xfrm>
                <a:off x="36" y="192"/>
                <a:ext cx="170"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p>
            </p:txBody>
          </p:sp>
          <p:sp>
            <p:nvSpPr>
              <p:cNvPr id="22" name="Rectangle 24"/>
              <p:cNvSpPr>
                <a:spLocks noChangeArrowheads="1"/>
              </p:cNvSpPr>
              <p:nvPr/>
            </p:nvSpPr>
            <p:spPr bwMode="auto">
              <a:xfrm>
                <a:off x="77" y="28"/>
                <a:ext cx="9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p>
            </p:txBody>
          </p:sp>
          <p:sp>
            <p:nvSpPr>
              <p:cNvPr id="23" name="Rectangle 25"/>
              <p:cNvSpPr>
                <a:spLocks noChangeArrowheads="1"/>
              </p:cNvSpPr>
              <p:nvPr/>
            </p:nvSpPr>
            <p:spPr bwMode="auto">
              <a:xfrm>
                <a:off x="77" y="51"/>
                <a:ext cx="9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p>
            </p:txBody>
          </p:sp>
          <p:sp>
            <p:nvSpPr>
              <p:cNvPr id="26" name="Rectangle 26"/>
              <p:cNvSpPr>
                <a:spLocks noChangeArrowheads="1"/>
              </p:cNvSpPr>
              <p:nvPr/>
            </p:nvSpPr>
            <p:spPr bwMode="auto">
              <a:xfrm>
                <a:off x="77" y="72"/>
                <a:ext cx="9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p>
            </p:txBody>
          </p:sp>
          <p:sp>
            <p:nvSpPr>
              <p:cNvPr id="27" name="Freeform 27"/>
              <p:cNvSpPr>
                <a:spLocks noEditPoints="1"/>
              </p:cNvSpPr>
              <p:nvPr/>
            </p:nvSpPr>
            <p:spPr bwMode="auto">
              <a:xfrm>
                <a:off x="0" y="0"/>
                <a:ext cx="249" cy="227"/>
              </a:xfrm>
              <a:custGeom>
                <a:avLst/>
                <a:gdLst>
                  <a:gd name="T0" fmla="*/ 135 w 152"/>
                  <a:gd name="T1" fmla="*/ 70 h 138"/>
                  <a:gd name="T2" fmla="*/ 118 w 152"/>
                  <a:gd name="T3" fmla="*/ 70 h 138"/>
                  <a:gd name="T4" fmla="*/ 118 w 152"/>
                  <a:gd name="T5" fmla="*/ 0 h 138"/>
                  <a:gd name="T6" fmla="*/ 34 w 152"/>
                  <a:gd name="T7" fmla="*/ 0 h 138"/>
                  <a:gd name="T8" fmla="*/ 34 w 152"/>
                  <a:gd name="T9" fmla="*/ 70 h 138"/>
                  <a:gd name="T10" fmla="*/ 17 w 152"/>
                  <a:gd name="T11" fmla="*/ 70 h 138"/>
                  <a:gd name="T12" fmla="*/ 0 w 152"/>
                  <a:gd name="T13" fmla="*/ 87 h 138"/>
                  <a:gd name="T14" fmla="*/ 0 w 152"/>
                  <a:gd name="T15" fmla="*/ 121 h 138"/>
                  <a:gd name="T16" fmla="*/ 17 w 152"/>
                  <a:gd name="T17" fmla="*/ 138 h 138"/>
                  <a:gd name="T18" fmla="*/ 135 w 152"/>
                  <a:gd name="T19" fmla="*/ 138 h 138"/>
                  <a:gd name="T20" fmla="*/ 152 w 152"/>
                  <a:gd name="T21" fmla="*/ 121 h 138"/>
                  <a:gd name="T22" fmla="*/ 152 w 152"/>
                  <a:gd name="T23" fmla="*/ 87 h 138"/>
                  <a:gd name="T24" fmla="*/ 135 w 152"/>
                  <a:gd name="T25" fmla="*/ 70 h 138"/>
                  <a:gd name="T26" fmla="*/ 40 w 152"/>
                  <a:gd name="T27" fmla="*/ 6 h 138"/>
                  <a:gd name="T28" fmla="*/ 111 w 152"/>
                  <a:gd name="T29" fmla="*/ 6 h 138"/>
                  <a:gd name="T30" fmla="*/ 111 w 152"/>
                  <a:gd name="T31" fmla="*/ 70 h 138"/>
                  <a:gd name="T32" fmla="*/ 40 w 152"/>
                  <a:gd name="T33" fmla="*/ 70 h 138"/>
                  <a:gd name="T34" fmla="*/ 40 w 152"/>
                  <a:gd name="T35" fmla="*/ 6 h 138"/>
                  <a:gd name="T36" fmla="*/ 145 w 152"/>
                  <a:gd name="T37" fmla="*/ 121 h 138"/>
                  <a:gd name="T38" fmla="*/ 135 w 152"/>
                  <a:gd name="T39" fmla="*/ 131 h 138"/>
                  <a:gd name="T40" fmla="*/ 17 w 152"/>
                  <a:gd name="T41" fmla="*/ 131 h 138"/>
                  <a:gd name="T42" fmla="*/ 7 w 152"/>
                  <a:gd name="T43" fmla="*/ 121 h 138"/>
                  <a:gd name="T44" fmla="*/ 7 w 152"/>
                  <a:gd name="T45" fmla="*/ 87 h 138"/>
                  <a:gd name="T46" fmla="*/ 17 w 152"/>
                  <a:gd name="T47" fmla="*/ 77 h 138"/>
                  <a:gd name="T48" fmla="*/ 135 w 152"/>
                  <a:gd name="T49" fmla="*/ 77 h 138"/>
                  <a:gd name="T50" fmla="*/ 145 w 152"/>
                  <a:gd name="T51" fmla="*/ 87 h 138"/>
                  <a:gd name="T52" fmla="*/ 145 w 152"/>
                  <a:gd name="T53" fmla="*/ 12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2" h="138">
                    <a:moveTo>
                      <a:pt x="135" y="70"/>
                    </a:moveTo>
                    <a:cubicBezTo>
                      <a:pt x="118" y="70"/>
                      <a:pt x="118" y="70"/>
                      <a:pt x="118" y="70"/>
                    </a:cubicBezTo>
                    <a:cubicBezTo>
                      <a:pt x="118" y="0"/>
                      <a:pt x="118" y="0"/>
                      <a:pt x="118" y="0"/>
                    </a:cubicBezTo>
                    <a:cubicBezTo>
                      <a:pt x="34" y="0"/>
                      <a:pt x="34" y="0"/>
                      <a:pt x="34" y="0"/>
                    </a:cubicBezTo>
                    <a:cubicBezTo>
                      <a:pt x="34" y="70"/>
                      <a:pt x="34" y="70"/>
                      <a:pt x="34" y="70"/>
                    </a:cubicBezTo>
                    <a:cubicBezTo>
                      <a:pt x="17" y="70"/>
                      <a:pt x="17" y="70"/>
                      <a:pt x="17" y="70"/>
                    </a:cubicBezTo>
                    <a:cubicBezTo>
                      <a:pt x="8" y="70"/>
                      <a:pt x="0" y="78"/>
                      <a:pt x="0" y="87"/>
                    </a:cubicBezTo>
                    <a:cubicBezTo>
                      <a:pt x="0" y="121"/>
                      <a:pt x="0" y="121"/>
                      <a:pt x="0" y="121"/>
                    </a:cubicBezTo>
                    <a:cubicBezTo>
                      <a:pt x="0" y="130"/>
                      <a:pt x="8" y="138"/>
                      <a:pt x="17" y="138"/>
                    </a:cubicBezTo>
                    <a:cubicBezTo>
                      <a:pt x="135" y="138"/>
                      <a:pt x="135" y="138"/>
                      <a:pt x="135" y="138"/>
                    </a:cubicBezTo>
                    <a:cubicBezTo>
                      <a:pt x="144" y="138"/>
                      <a:pt x="152" y="130"/>
                      <a:pt x="152" y="121"/>
                    </a:cubicBezTo>
                    <a:cubicBezTo>
                      <a:pt x="152" y="87"/>
                      <a:pt x="152" y="87"/>
                      <a:pt x="152" y="87"/>
                    </a:cubicBezTo>
                    <a:cubicBezTo>
                      <a:pt x="152" y="78"/>
                      <a:pt x="144" y="70"/>
                      <a:pt x="135" y="70"/>
                    </a:cubicBezTo>
                    <a:close/>
                    <a:moveTo>
                      <a:pt x="40" y="6"/>
                    </a:moveTo>
                    <a:cubicBezTo>
                      <a:pt x="111" y="6"/>
                      <a:pt x="111" y="6"/>
                      <a:pt x="111" y="6"/>
                    </a:cubicBezTo>
                    <a:cubicBezTo>
                      <a:pt x="111" y="70"/>
                      <a:pt x="111" y="70"/>
                      <a:pt x="111" y="70"/>
                    </a:cubicBezTo>
                    <a:cubicBezTo>
                      <a:pt x="40" y="70"/>
                      <a:pt x="40" y="70"/>
                      <a:pt x="40" y="70"/>
                    </a:cubicBezTo>
                    <a:lnTo>
                      <a:pt x="40" y="6"/>
                    </a:lnTo>
                    <a:close/>
                    <a:moveTo>
                      <a:pt x="145" y="121"/>
                    </a:moveTo>
                    <a:cubicBezTo>
                      <a:pt x="145" y="127"/>
                      <a:pt x="140" y="131"/>
                      <a:pt x="135" y="131"/>
                    </a:cubicBezTo>
                    <a:cubicBezTo>
                      <a:pt x="17" y="131"/>
                      <a:pt x="17" y="131"/>
                      <a:pt x="17" y="131"/>
                    </a:cubicBezTo>
                    <a:cubicBezTo>
                      <a:pt x="12" y="131"/>
                      <a:pt x="7" y="127"/>
                      <a:pt x="7" y="121"/>
                    </a:cubicBezTo>
                    <a:cubicBezTo>
                      <a:pt x="7" y="87"/>
                      <a:pt x="7" y="87"/>
                      <a:pt x="7" y="87"/>
                    </a:cubicBezTo>
                    <a:cubicBezTo>
                      <a:pt x="7" y="81"/>
                      <a:pt x="12" y="77"/>
                      <a:pt x="17" y="77"/>
                    </a:cubicBezTo>
                    <a:cubicBezTo>
                      <a:pt x="135" y="77"/>
                      <a:pt x="135" y="77"/>
                      <a:pt x="135" y="77"/>
                    </a:cubicBezTo>
                    <a:cubicBezTo>
                      <a:pt x="140" y="77"/>
                      <a:pt x="145" y="81"/>
                      <a:pt x="145" y="87"/>
                    </a:cubicBezTo>
                    <a:lnTo>
                      <a:pt x="145" y="1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8" name="Oval 28"/>
              <p:cNvSpPr>
                <a:spLocks noChangeArrowheads="1"/>
              </p:cNvSpPr>
              <p:nvPr/>
            </p:nvSpPr>
            <p:spPr bwMode="auto">
              <a:xfrm>
                <a:off x="36" y="143"/>
                <a:ext cx="16" cy="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1" name="Oval 29"/>
              <p:cNvSpPr>
                <a:spLocks noChangeArrowheads="1"/>
              </p:cNvSpPr>
              <p:nvPr/>
            </p:nvSpPr>
            <p:spPr bwMode="auto">
              <a:xfrm>
                <a:off x="59" y="143"/>
                <a:ext cx="14" cy="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sp>
        <p:nvSpPr>
          <p:cNvPr id="33" name="Line 9"/>
          <p:cNvSpPr>
            <a:spLocks noChangeShapeType="1"/>
          </p:cNvSpPr>
          <p:nvPr/>
        </p:nvSpPr>
        <p:spPr bwMode="auto">
          <a:xfrm>
            <a:off x="4886212" y="4078509"/>
            <a:ext cx="0" cy="553186"/>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91436" tIns="45718" rIns="91436" bIns="45718"/>
          <a:lstStyle/>
          <a:p>
            <a:endParaRPr lang="zh-CN" altLang="en-US" sz="2400"/>
          </a:p>
        </p:txBody>
      </p:sp>
      <p:sp>
        <p:nvSpPr>
          <p:cNvPr id="34" name="Freeform 11"/>
          <p:cNvSpPr/>
          <p:nvPr/>
        </p:nvSpPr>
        <p:spPr bwMode="auto">
          <a:xfrm>
            <a:off x="4047448" y="1926516"/>
            <a:ext cx="1750309" cy="2045335"/>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2"/>
          </a:solidFill>
          <a:ln>
            <a:noFill/>
          </a:ln>
        </p:spPr>
        <p:txBody>
          <a:bodyPr lIns="91436" tIns="45718" rIns="91436" bIns="45718"/>
          <a:lstStyle/>
          <a:p>
            <a:endParaRPr lang="zh-CN" altLang="en-US" sz="2400"/>
          </a:p>
        </p:txBody>
      </p:sp>
      <p:grpSp>
        <p:nvGrpSpPr>
          <p:cNvPr id="35" name="组合 6"/>
          <p:cNvGrpSpPr/>
          <p:nvPr/>
        </p:nvGrpSpPr>
        <p:grpSpPr>
          <a:xfrm>
            <a:off x="4351296" y="2597983"/>
            <a:ext cx="1069835" cy="1066341"/>
            <a:chOff x="4350955" y="2597823"/>
            <a:chExt cx="1069913" cy="1066274"/>
          </a:xfrm>
        </p:grpSpPr>
        <p:sp>
          <p:nvSpPr>
            <p:cNvPr id="38" name="Oval 10"/>
            <p:cNvSpPr>
              <a:spLocks noChangeArrowheads="1"/>
            </p:cNvSpPr>
            <p:nvPr/>
          </p:nvSpPr>
          <p:spPr bwMode="auto">
            <a:xfrm>
              <a:off x="4350955" y="2597823"/>
              <a:ext cx="1069913" cy="1066274"/>
            </a:xfrm>
            <a:prstGeom prst="ellipse">
              <a:avLst/>
            </a:prstGeom>
            <a:solidFill>
              <a:schemeClr val="accent2"/>
            </a:solidFill>
            <a:ln>
              <a:noFill/>
            </a:ln>
          </p:spPr>
          <p:txBody>
            <a:bodyPr/>
            <a:lstStyle/>
            <a:p>
              <a:endParaRPr lang="zh-CN" altLang="en-US" sz="2400"/>
            </a:p>
          </p:txBody>
        </p:sp>
        <p:sp>
          <p:nvSpPr>
            <p:cNvPr id="39" name="Freeform 30"/>
            <p:cNvSpPr>
              <a:spLocks noEditPoints="1"/>
            </p:cNvSpPr>
            <p:nvPr/>
          </p:nvSpPr>
          <p:spPr bwMode="auto">
            <a:xfrm>
              <a:off x="4638449" y="2899873"/>
              <a:ext cx="494926" cy="462173"/>
            </a:xfrm>
            <a:custGeom>
              <a:avLst/>
              <a:gdLst>
                <a:gd name="T0" fmla="*/ 27 w 166"/>
                <a:gd name="T1" fmla="*/ 100 h 155"/>
                <a:gd name="T2" fmla="*/ 23 w 166"/>
                <a:gd name="T3" fmla="*/ 90 h 155"/>
                <a:gd name="T4" fmla="*/ 20 w 166"/>
                <a:gd name="T5" fmla="*/ 23 h 155"/>
                <a:gd name="T6" fmla="*/ 50 w 166"/>
                <a:gd name="T7" fmla="*/ 26 h 155"/>
                <a:gd name="T8" fmla="*/ 50 w 166"/>
                <a:gd name="T9" fmla="*/ 0 h 155"/>
                <a:gd name="T10" fmla="*/ 114 w 166"/>
                <a:gd name="T11" fmla="*/ 26 h 155"/>
                <a:gd name="T12" fmla="*/ 119 w 166"/>
                <a:gd name="T13" fmla="*/ 30 h 155"/>
                <a:gd name="T14" fmla="*/ 166 w 166"/>
                <a:gd name="T15" fmla="*/ 80 h 155"/>
                <a:gd name="T16" fmla="*/ 139 w 166"/>
                <a:gd name="T17" fmla="*/ 95 h 155"/>
                <a:gd name="T18" fmla="*/ 155 w 166"/>
                <a:gd name="T19" fmla="*/ 117 h 155"/>
                <a:gd name="T20" fmla="*/ 89 w 166"/>
                <a:gd name="T21" fmla="*/ 134 h 155"/>
                <a:gd name="T22" fmla="*/ 82 w 166"/>
                <a:gd name="T23" fmla="*/ 135 h 155"/>
                <a:gd name="T24" fmla="*/ 80 w 166"/>
                <a:gd name="T25" fmla="*/ 135 h 155"/>
                <a:gd name="T26" fmla="*/ 13 w 166"/>
                <a:gd name="T27" fmla="*/ 118 h 155"/>
                <a:gd name="T28" fmla="*/ 36 w 166"/>
                <a:gd name="T29" fmla="*/ 79 h 155"/>
                <a:gd name="T30" fmla="*/ 42 w 166"/>
                <a:gd name="T31" fmla="*/ 97 h 155"/>
                <a:gd name="T32" fmla="*/ 44 w 166"/>
                <a:gd name="T33" fmla="*/ 101 h 155"/>
                <a:gd name="T34" fmla="*/ 61 w 166"/>
                <a:gd name="T35" fmla="*/ 135 h 155"/>
                <a:gd name="T36" fmla="*/ 77 w 166"/>
                <a:gd name="T37" fmla="*/ 120 h 155"/>
                <a:gd name="T38" fmla="*/ 82 w 166"/>
                <a:gd name="T39" fmla="*/ 120 h 155"/>
                <a:gd name="T40" fmla="*/ 91 w 166"/>
                <a:gd name="T41" fmla="*/ 119 h 155"/>
                <a:gd name="T42" fmla="*/ 107 w 166"/>
                <a:gd name="T43" fmla="*/ 133 h 155"/>
                <a:gd name="T44" fmla="*/ 122 w 166"/>
                <a:gd name="T45" fmla="*/ 97 h 155"/>
                <a:gd name="T46" fmla="*/ 127 w 166"/>
                <a:gd name="T47" fmla="*/ 82 h 155"/>
                <a:gd name="T48" fmla="*/ 128 w 166"/>
                <a:gd name="T49" fmla="*/ 77 h 155"/>
                <a:gd name="T50" fmla="*/ 137 w 166"/>
                <a:gd name="T51" fmla="*/ 39 h 155"/>
                <a:gd name="T52" fmla="*/ 113 w 166"/>
                <a:gd name="T53" fmla="*/ 43 h 155"/>
                <a:gd name="T54" fmla="*/ 103 w 166"/>
                <a:gd name="T55" fmla="*/ 37 h 155"/>
                <a:gd name="T56" fmla="*/ 99 w 166"/>
                <a:gd name="T57" fmla="*/ 14 h 155"/>
                <a:gd name="T58" fmla="*/ 65 w 166"/>
                <a:gd name="T59" fmla="*/ 34 h 155"/>
                <a:gd name="T60" fmla="*/ 50 w 166"/>
                <a:gd name="T61" fmla="*/ 44 h 155"/>
                <a:gd name="T62" fmla="*/ 47 w 166"/>
                <a:gd name="T63" fmla="*/ 47 h 155"/>
                <a:gd name="T64" fmla="*/ 19 w 166"/>
                <a:gd name="T65" fmla="*/ 73 h 155"/>
                <a:gd name="T66" fmla="*/ 83 w 166"/>
                <a:gd name="T67" fmla="*/ 50 h 155"/>
                <a:gd name="T68" fmla="*/ 110 w 166"/>
                <a:gd name="T69" fmla="*/ 75 h 155"/>
                <a:gd name="T70" fmla="*/ 83 w 166"/>
                <a:gd name="T71" fmla="*/ 101 h 155"/>
                <a:gd name="T72" fmla="*/ 83 w 166"/>
                <a:gd name="T73" fmla="*/ 94 h 155"/>
                <a:gd name="T74" fmla="*/ 95 w 166"/>
                <a:gd name="T75" fmla="*/ 75 h 155"/>
                <a:gd name="T76" fmla="*/ 83 w 166"/>
                <a:gd name="T77" fmla="*/ 64 h 155"/>
                <a:gd name="T78" fmla="*/ 72 w 166"/>
                <a:gd name="T79" fmla="*/ 75 h 155"/>
                <a:gd name="T80" fmla="*/ 83 w 166"/>
                <a:gd name="T81" fmla="*/ 87 h 155"/>
                <a:gd name="T82" fmla="*/ 83 w 166"/>
                <a:gd name="T83" fmla="*/ 94 h 155"/>
                <a:gd name="T84" fmla="*/ 57 w 166"/>
                <a:gd name="T85" fmla="*/ 7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 h="155">
                  <a:moveTo>
                    <a:pt x="13" y="118"/>
                  </a:moveTo>
                  <a:cubicBezTo>
                    <a:pt x="27" y="100"/>
                    <a:pt x="27" y="100"/>
                    <a:pt x="27" y="100"/>
                  </a:cubicBezTo>
                  <a:cubicBezTo>
                    <a:pt x="25" y="97"/>
                    <a:pt x="24" y="93"/>
                    <a:pt x="23" y="90"/>
                  </a:cubicBezTo>
                  <a:cubicBezTo>
                    <a:pt x="23" y="90"/>
                    <a:pt x="23" y="90"/>
                    <a:pt x="23" y="90"/>
                  </a:cubicBezTo>
                  <a:cubicBezTo>
                    <a:pt x="0" y="82"/>
                    <a:pt x="0" y="82"/>
                    <a:pt x="0" y="82"/>
                  </a:cubicBezTo>
                  <a:cubicBezTo>
                    <a:pt x="20" y="23"/>
                    <a:pt x="20" y="23"/>
                    <a:pt x="20" y="23"/>
                  </a:cubicBezTo>
                  <a:cubicBezTo>
                    <a:pt x="43" y="31"/>
                    <a:pt x="43" y="31"/>
                    <a:pt x="43" y="31"/>
                  </a:cubicBezTo>
                  <a:cubicBezTo>
                    <a:pt x="45" y="29"/>
                    <a:pt x="48" y="27"/>
                    <a:pt x="50" y="26"/>
                  </a:cubicBezTo>
                  <a:cubicBezTo>
                    <a:pt x="50" y="26"/>
                    <a:pt x="50" y="26"/>
                    <a:pt x="50" y="26"/>
                  </a:cubicBezTo>
                  <a:cubicBezTo>
                    <a:pt x="50" y="0"/>
                    <a:pt x="50" y="0"/>
                    <a:pt x="50" y="0"/>
                  </a:cubicBezTo>
                  <a:cubicBezTo>
                    <a:pt x="114" y="0"/>
                    <a:pt x="114" y="0"/>
                    <a:pt x="114" y="0"/>
                  </a:cubicBezTo>
                  <a:cubicBezTo>
                    <a:pt x="114" y="26"/>
                    <a:pt x="114" y="26"/>
                    <a:pt x="114" y="26"/>
                  </a:cubicBezTo>
                  <a:cubicBezTo>
                    <a:pt x="116" y="27"/>
                    <a:pt x="118" y="28"/>
                    <a:pt x="119" y="30"/>
                  </a:cubicBezTo>
                  <a:cubicBezTo>
                    <a:pt x="119" y="30"/>
                    <a:pt x="119" y="30"/>
                    <a:pt x="119" y="30"/>
                  </a:cubicBezTo>
                  <a:cubicBezTo>
                    <a:pt x="146" y="21"/>
                    <a:pt x="146" y="21"/>
                    <a:pt x="146" y="21"/>
                  </a:cubicBezTo>
                  <a:cubicBezTo>
                    <a:pt x="166" y="80"/>
                    <a:pt x="166" y="80"/>
                    <a:pt x="166" y="80"/>
                  </a:cubicBezTo>
                  <a:cubicBezTo>
                    <a:pt x="141" y="88"/>
                    <a:pt x="141" y="88"/>
                    <a:pt x="141" y="88"/>
                  </a:cubicBezTo>
                  <a:cubicBezTo>
                    <a:pt x="140" y="91"/>
                    <a:pt x="140" y="93"/>
                    <a:pt x="139" y="95"/>
                  </a:cubicBezTo>
                  <a:cubicBezTo>
                    <a:pt x="139" y="95"/>
                    <a:pt x="139" y="95"/>
                    <a:pt x="139" y="95"/>
                  </a:cubicBezTo>
                  <a:cubicBezTo>
                    <a:pt x="155" y="117"/>
                    <a:pt x="155" y="117"/>
                    <a:pt x="155" y="117"/>
                  </a:cubicBezTo>
                  <a:cubicBezTo>
                    <a:pt x="104" y="154"/>
                    <a:pt x="104" y="154"/>
                    <a:pt x="104" y="154"/>
                  </a:cubicBezTo>
                  <a:cubicBezTo>
                    <a:pt x="89" y="134"/>
                    <a:pt x="89" y="134"/>
                    <a:pt x="89" y="134"/>
                  </a:cubicBezTo>
                  <a:cubicBezTo>
                    <a:pt x="87" y="135"/>
                    <a:pt x="84" y="135"/>
                    <a:pt x="82" y="135"/>
                  </a:cubicBezTo>
                  <a:cubicBezTo>
                    <a:pt x="82" y="135"/>
                    <a:pt x="82" y="135"/>
                    <a:pt x="82" y="135"/>
                  </a:cubicBezTo>
                  <a:cubicBezTo>
                    <a:pt x="81" y="135"/>
                    <a:pt x="81" y="135"/>
                    <a:pt x="80" y="135"/>
                  </a:cubicBezTo>
                  <a:cubicBezTo>
                    <a:pt x="80" y="135"/>
                    <a:pt x="80" y="135"/>
                    <a:pt x="80" y="135"/>
                  </a:cubicBezTo>
                  <a:cubicBezTo>
                    <a:pt x="65" y="155"/>
                    <a:pt x="65" y="155"/>
                    <a:pt x="65" y="155"/>
                  </a:cubicBezTo>
                  <a:cubicBezTo>
                    <a:pt x="13" y="118"/>
                    <a:pt x="13" y="118"/>
                    <a:pt x="13" y="118"/>
                  </a:cubicBezTo>
                  <a:close/>
                  <a:moveTo>
                    <a:pt x="19" y="73"/>
                  </a:moveTo>
                  <a:cubicBezTo>
                    <a:pt x="36" y="79"/>
                    <a:pt x="36" y="79"/>
                    <a:pt x="36" y="79"/>
                  </a:cubicBezTo>
                  <a:cubicBezTo>
                    <a:pt x="37" y="83"/>
                    <a:pt x="37" y="83"/>
                    <a:pt x="37" y="83"/>
                  </a:cubicBezTo>
                  <a:cubicBezTo>
                    <a:pt x="38" y="88"/>
                    <a:pt x="40" y="93"/>
                    <a:pt x="42" y="97"/>
                  </a:cubicBezTo>
                  <a:cubicBezTo>
                    <a:pt x="42" y="97"/>
                    <a:pt x="42" y="97"/>
                    <a:pt x="42" y="97"/>
                  </a:cubicBezTo>
                  <a:cubicBezTo>
                    <a:pt x="44" y="101"/>
                    <a:pt x="44" y="101"/>
                    <a:pt x="44" y="101"/>
                  </a:cubicBezTo>
                  <a:cubicBezTo>
                    <a:pt x="34" y="115"/>
                    <a:pt x="34" y="115"/>
                    <a:pt x="34" y="115"/>
                  </a:cubicBezTo>
                  <a:cubicBezTo>
                    <a:pt x="61" y="135"/>
                    <a:pt x="61" y="135"/>
                    <a:pt x="61" y="135"/>
                  </a:cubicBezTo>
                  <a:cubicBezTo>
                    <a:pt x="73" y="120"/>
                    <a:pt x="73" y="120"/>
                    <a:pt x="73" y="120"/>
                  </a:cubicBezTo>
                  <a:cubicBezTo>
                    <a:pt x="77" y="120"/>
                    <a:pt x="77" y="120"/>
                    <a:pt x="77" y="120"/>
                  </a:cubicBezTo>
                  <a:cubicBezTo>
                    <a:pt x="79" y="120"/>
                    <a:pt x="80" y="120"/>
                    <a:pt x="82" y="120"/>
                  </a:cubicBezTo>
                  <a:cubicBezTo>
                    <a:pt x="82" y="120"/>
                    <a:pt x="82" y="120"/>
                    <a:pt x="82" y="120"/>
                  </a:cubicBezTo>
                  <a:cubicBezTo>
                    <a:pt x="85" y="120"/>
                    <a:pt x="88" y="120"/>
                    <a:pt x="91" y="119"/>
                  </a:cubicBezTo>
                  <a:cubicBezTo>
                    <a:pt x="91" y="119"/>
                    <a:pt x="91" y="119"/>
                    <a:pt x="91" y="119"/>
                  </a:cubicBezTo>
                  <a:cubicBezTo>
                    <a:pt x="96" y="118"/>
                    <a:pt x="96" y="118"/>
                    <a:pt x="96" y="118"/>
                  </a:cubicBezTo>
                  <a:cubicBezTo>
                    <a:pt x="107" y="133"/>
                    <a:pt x="107" y="133"/>
                    <a:pt x="107" y="133"/>
                  </a:cubicBezTo>
                  <a:cubicBezTo>
                    <a:pt x="135" y="114"/>
                    <a:pt x="135" y="114"/>
                    <a:pt x="135" y="114"/>
                  </a:cubicBezTo>
                  <a:cubicBezTo>
                    <a:pt x="122" y="97"/>
                    <a:pt x="122" y="97"/>
                    <a:pt x="122" y="97"/>
                  </a:cubicBezTo>
                  <a:cubicBezTo>
                    <a:pt x="124" y="93"/>
                    <a:pt x="124" y="93"/>
                    <a:pt x="124" y="93"/>
                  </a:cubicBezTo>
                  <a:cubicBezTo>
                    <a:pt x="125" y="90"/>
                    <a:pt x="126" y="86"/>
                    <a:pt x="127" y="82"/>
                  </a:cubicBezTo>
                  <a:cubicBezTo>
                    <a:pt x="127" y="82"/>
                    <a:pt x="127" y="82"/>
                    <a:pt x="127" y="82"/>
                  </a:cubicBezTo>
                  <a:cubicBezTo>
                    <a:pt x="128" y="77"/>
                    <a:pt x="128" y="77"/>
                    <a:pt x="128" y="77"/>
                  </a:cubicBezTo>
                  <a:cubicBezTo>
                    <a:pt x="147" y="71"/>
                    <a:pt x="147" y="71"/>
                    <a:pt x="147" y="71"/>
                  </a:cubicBezTo>
                  <a:cubicBezTo>
                    <a:pt x="137" y="39"/>
                    <a:pt x="137" y="39"/>
                    <a:pt x="137" y="39"/>
                  </a:cubicBezTo>
                  <a:cubicBezTo>
                    <a:pt x="116" y="46"/>
                    <a:pt x="116" y="46"/>
                    <a:pt x="116" y="46"/>
                  </a:cubicBezTo>
                  <a:cubicBezTo>
                    <a:pt x="113" y="43"/>
                    <a:pt x="113" y="43"/>
                    <a:pt x="113" y="43"/>
                  </a:cubicBezTo>
                  <a:cubicBezTo>
                    <a:pt x="110" y="41"/>
                    <a:pt x="107" y="38"/>
                    <a:pt x="103" y="37"/>
                  </a:cubicBezTo>
                  <a:cubicBezTo>
                    <a:pt x="103" y="37"/>
                    <a:pt x="103" y="37"/>
                    <a:pt x="103" y="37"/>
                  </a:cubicBezTo>
                  <a:cubicBezTo>
                    <a:pt x="99" y="35"/>
                    <a:pt x="99" y="35"/>
                    <a:pt x="99" y="35"/>
                  </a:cubicBezTo>
                  <a:cubicBezTo>
                    <a:pt x="99" y="14"/>
                    <a:pt x="99" y="14"/>
                    <a:pt x="99" y="14"/>
                  </a:cubicBezTo>
                  <a:cubicBezTo>
                    <a:pt x="65" y="14"/>
                    <a:pt x="65" y="14"/>
                    <a:pt x="65" y="14"/>
                  </a:cubicBezTo>
                  <a:cubicBezTo>
                    <a:pt x="65" y="34"/>
                    <a:pt x="65" y="34"/>
                    <a:pt x="65" y="34"/>
                  </a:cubicBezTo>
                  <a:cubicBezTo>
                    <a:pt x="61" y="36"/>
                    <a:pt x="61" y="36"/>
                    <a:pt x="61" y="36"/>
                  </a:cubicBezTo>
                  <a:cubicBezTo>
                    <a:pt x="57" y="38"/>
                    <a:pt x="53" y="41"/>
                    <a:pt x="50" y="44"/>
                  </a:cubicBezTo>
                  <a:cubicBezTo>
                    <a:pt x="50" y="44"/>
                    <a:pt x="50" y="44"/>
                    <a:pt x="50" y="44"/>
                  </a:cubicBezTo>
                  <a:cubicBezTo>
                    <a:pt x="47" y="47"/>
                    <a:pt x="47" y="47"/>
                    <a:pt x="47" y="47"/>
                  </a:cubicBezTo>
                  <a:cubicBezTo>
                    <a:pt x="29" y="41"/>
                    <a:pt x="29" y="41"/>
                    <a:pt x="29" y="41"/>
                  </a:cubicBezTo>
                  <a:cubicBezTo>
                    <a:pt x="19" y="73"/>
                    <a:pt x="19" y="73"/>
                    <a:pt x="19" y="73"/>
                  </a:cubicBezTo>
                  <a:close/>
                  <a:moveTo>
                    <a:pt x="57" y="75"/>
                  </a:moveTo>
                  <a:cubicBezTo>
                    <a:pt x="57" y="61"/>
                    <a:pt x="69" y="50"/>
                    <a:pt x="83" y="50"/>
                  </a:cubicBezTo>
                  <a:cubicBezTo>
                    <a:pt x="83" y="50"/>
                    <a:pt x="83" y="50"/>
                    <a:pt x="83" y="50"/>
                  </a:cubicBezTo>
                  <a:cubicBezTo>
                    <a:pt x="98" y="50"/>
                    <a:pt x="110" y="61"/>
                    <a:pt x="110" y="75"/>
                  </a:cubicBezTo>
                  <a:cubicBezTo>
                    <a:pt x="110" y="75"/>
                    <a:pt x="110" y="75"/>
                    <a:pt x="110" y="75"/>
                  </a:cubicBezTo>
                  <a:cubicBezTo>
                    <a:pt x="110" y="90"/>
                    <a:pt x="98" y="101"/>
                    <a:pt x="83" y="101"/>
                  </a:cubicBezTo>
                  <a:cubicBezTo>
                    <a:pt x="83" y="101"/>
                    <a:pt x="83" y="101"/>
                    <a:pt x="83" y="101"/>
                  </a:cubicBezTo>
                  <a:cubicBezTo>
                    <a:pt x="83" y="94"/>
                    <a:pt x="83" y="94"/>
                    <a:pt x="83" y="94"/>
                  </a:cubicBezTo>
                  <a:cubicBezTo>
                    <a:pt x="83" y="87"/>
                    <a:pt x="83" y="87"/>
                    <a:pt x="83" y="87"/>
                  </a:cubicBezTo>
                  <a:cubicBezTo>
                    <a:pt x="90" y="87"/>
                    <a:pt x="95" y="82"/>
                    <a:pt x="95" y="75"/>
                  </a:cubicBezTo>
                  <a:cubicBezTo>
                    <a:pt x="95" y="75"/>
                    <a:pt x="95" y="75"/>
                    <a:pt x="95" y="75"/>
                  </a:cubicBezTo>
                  <a:cubicBezTo>
                    <a:pt x="95" y="69"/>
                    <a:pt x="90" y="64"/>
                    <a:pt x="83" y="64"/>
                  </a:cubicBezTo>
                  <a:cubicBezTo>
                    <a:pt x="83" y="64"/>
                    <a:pt x="83" y="64"/>
                    <a:pt x="83" y="64"/>
                  </a:cubicBezTo>
                  <a:cubicBezTo>
                    <a:pt x="77" y="64"/>
                    <a:pt x="72" y="69"/>
                    <a:pt x="72" y="75"/>
                  </a:cubicBezTo>
                  <a:cubicBezTo>
                    <a:pt x="72" y="75"/>
                    <a:pt x="72" y="75"/>
                    <a:pt x="72" y="75"/>
                  </a:cubicBezTo>
                  <a:cubicBezTo>
                    <a:pt x="72" y="82"/>
                    <a:pt x="77" y="87"/>
                    <a:pt x="83" y="87"/>
                  </a:cubicBezTo>
                  <a:cubicBezTo>
                    <a:pt x="83" y="87"/>
                    <a:pt x="83" y="87"/>
                    <a:pt x="83" y="87"/>
                  </a:cubicBezTo>
                  <a:cubicBezTo>
                    <a:pt x="83" y="94"/>
                    <a:pt x="83" y="94"/>
                    <a:pt x="83" y="94"/>
                  </a:cubicBezTo>
                  <a:cubicBezTo>
                    <a:pt x="83" y="101"/>
                    <a:pt x="83" y="101"/>
                    <a:pt x="83" y="101"/>
                  </a:cubicBezTo>
                  <a:cubicBezTo>
                    <a:pt x="69" y="101"/>
                    <a:pt x="57" y="90"/>
                    <a:pt x="57" y="75"/>
                  </a:cubicBezTo>
                  <a:close/>
                </a:path>
              </a:pathLst>
            </a:custGeom>
            <a:solidFill>
              <a:schemeClr val="bg1"/>
            </a:solidFill>
            <a:ln>
              <a:noFill/>
            </a:ln>
          </p:spPr>
          <p:txBody>
            <a:bodyPr/>
            <a:lstStyle/>
            <a:p>
              <a:endParaRPr lang="zh-CN" altLang="en-US" sz="2400"/>
            </a:p>
          </p:txBody>
        </p:sp>
      </p:grpSp>
      <p:sp>
        <p:nvSpPr>
          <p:cNvPr id="40" name="文本框 13"/>
          <p:cNvSpPr txBox="1">
            <a:spLocks noChangeArrowheads="1"/>
          </p:cNvSpPr>
          <p:nvPr/>
        </p:nvSpPr>
        <p:spPr bwMode="auto">
          <a:xfrm>
            <a:off x="6241224" y="4839492"/>
            <a:ext cx="2490304" cy="33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1600" dirty="0">
                <a:solidFill>
                  <a:schemeClr val="bg1">
                    <a:lumMod val="50000"/>
                  </a:schemeClr>
                </a:solidFill>
                <a:latin typeface="+mn-ea"/>
                <a:ea typeface="+mn-ea"/>
              </a:rPr>
              <a:t>非遗才艺教育</a:t>
            </a:r>
            <a:r>
              <a:rPr lang="en-US" altLang="zh-CN" sz="1600" dirty="0">
                <a:solidFill>
                  <a:schemeClr val="bg1">
                    <a:lumMod val="50000"/>
                  </a:schemeClr>
                </a:solidFill>
                <a:latin typeface="+mn-ea"/>
                <a:ea typeface="+mn-ea"/>
              </a:rPr>
              <a:t>-</a:t>
            </a:r>
            <a:r>
              <a:rPr lang="zh-CN" altLang="en-US" sz="1600" dirty="0">
                <a:solidFill>
                  <a:schemeClr val="bg1">
                    <a:lumMod val="50000"/>
                  </a:schemeClr>
                </a:solidFill>
                <a:latin typeface="+mn-ea"/>
                <a:ea typeface="+mn-ea"/>
              </a:rPr>
              <a:t>双创融合</a:t>
            </a:r>
            <a:endParaRPr lang="zh-CN" altLang="en-US" sz="1600" dirty="0">
              <a:solidFill>
                <a:schemeClr val="bg1">
                  <a:lumMod val="50000"/>
                </a:schemeClr>
              </a:solidFill>
              <a:latin typeface="+mn-ea"/>
              <a:ea typeface="+mn-ea"/>
            </a:endParaRPr>
          </a:p>
        </p:txBody>
      </p:sp>
      <p:sp>
        <p:nvSpPr>
          <p:cNvPr id="43" name="文本框 13"/>
          <p:cNvSpPr txBox="1">
            <a:spLocks noChangeArrowheads="1"/>
          </p:cNvSpPr>
          <p:nvPr/>
        </p:nvSpPr>
        <p:spPr bwMode="auto">
          <a:xfrm>
            <a:off x="8859520" y="4716145"/>
            <a:ext cx="2237740" cy="58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1600" dirty="0">
                <a:solidFill>
                  <a:schemeClr val="bg1">
                    <a:lumMod val="50000"/>
                  </a:schemeClr>
                </a:solidFill>
                <a:latin typeface="+mn-ea"/>
                <a:ea typeface="+mn-ea"/>
              </a:rPr>
              <a:t>开展形式多样的</a:t>
            </a:r>
            <a:endParaRPr lang="zh-CN" altLang="en-US" sz="1600" dirty="0">
              <a:solidFill>
                <a:schemeClr val="bg1">
                  <a:lumMod val="50000"/>
                </a:schemeClr>
              </a:solidFill>
              <a:latin typeface="+mn-ea"/>
              <a:ea typeface="+mn-ea"/>
            </a:endParaRPr>
          </a:p>
          <a:p>
            <a:pPr algn="ctr">
              <a:lnSpc>
                <a:spcPct val="100000"/>
              </a:lnSpc>
              <a:spcBef>
                <a:spcPct val="0"/>
              </a:spcBef>
              <a:buFontTx/>
              <a:buNone/>
            </a:pPr>
            <a:r>
              <a:rPr lang="zh-CN" altLang="en-US" sz="1600" dirty="0">
                <a:solidFill>
                  <a:schemeClr val="bg1">
                    <a:lumMod val="50000"/>
                  </a:schemeClr>
                </a:solidFill>
                <a:latin typeface="+mn-ea"/>
                <a:ea typeface="+mn-ea"/>
              </a:rPr>
              <a:t>展示交流活动</a:t>
            </a:r>
            <a:endParaRPr lang="zh-CN" altLang="en-US" sz="1600" dirty="0">
              <a:solidFill>
                <a:schemeClr val="bg1">
                  <a:lumMod val="50000"/>
                </a:schemeClr>
              </a:solidFill>
              <a:latin typeface="+mn-ea"/>
              <a:ea typeface="+mn-ea"/>
            </a:endParaRPr>
          </a:p>
        </p:txBody>
      </p:sp>
      <p:sp>
        <p:nvSpPr>
          <p:cNvPr id="45" name="文本框 13"/>
          <p:cNvSpPr txBox="1">
            <a:spLocks noChangeArrowheads="1"/>
          </p:cNvSpPr>
          <p:nvPr/>
        </p:nvSpPr>
        <p:spPr bwMode="auto">
          <a:xfrm>
            <a:off x="1040146" y="4716302"/>
            <a:ext cx="2490304" cy="58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1600" dirty="0">
                <a:solidFill>
                  <a:schemeClr val="bg1">
                    <a:lumMod val="50000"/>
                  </a:schemeClr>
                </a:solidFill>
                <a:latin typeface="+mn-ea"/>
                <a:ea typeface="+mn-ea"/>
              </a:rPr>
              <a:t>加大与长三角的项目联动</a:t>
            </a:r>
            <a:endParaRPr lang="zh-CN" altLang="en-US" sz="1600" dirty="0">
              <a:solidFill>
                <a:schemeClr val="bg1">
                  <a:lumMod val="50000"/>
                </a:schemeClr>
              </a:solidFill>
              <a:latin typeface="+mn-ea"/>
              <a:ea typeface="+mn-ea"/>
            </a:endParaRPr>
          </a:p>
          <a:p>
            <a:pPr algn="ctr">
              <a:lnSpc>
                <a:spcPct val="100000"/>
              </a:lnSpc>
              <a:spcBef>
                <a:spcPct val="0"/>
              </a:spcBef>
              <a:buFontTx/>
              <a:buNone/>
            </a:pPr>
            <a:r>
              <a:rPr lang="zh-CN" altLang="en-US" sz="1600" dirty="0">
                <a:solidFill>
                  <a:schemeClr val="bg1">
                    <a:lumMod val="50000"/>
                  </a:schemeClr>
                </a:solidFill>
                <a:latin typeface="+mn-ea"/>
                <a:ea typeface="+mn-ea"/>
              </a:rPr>
              <a:t>走出去，请进来</a:t>
            </a:r>
            <a:endParaRPr lang="zh-CN" altLang="en-US" sz="1600" dirty="0">
              <a:solidFill>
                <a:schemeClr val="bg1">
                  <a:lumMod val="50000"/>
                </a:schemeClr>
              </a:solidFill>
              <a:latin typeface="+mn-ea"/>
              <a:ea typeface="+mn-ea"/>
            </a:endParaRPr>
          </a:p>
        </p:txBody>
      </p:sp>
      <p:sp>
        <p:nvSpPr>
          <p:cNvPr id="47" name="文本框 13"/>
          <p:cNvSpPr txBox="1">
            <a:spLocks noChangeArrowheads="1"/>
          </p:cNvSpPr>
          <p:nvPr/>
        </p:nvSpPr>
        <p:spPr bwMode="auto">
          <a:xfrm>
            <a:off x="3640312" y="4716293"/>
            <a:ext cx="2490304" cy="58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1600" dirty="0">
                <a:solidFill>
                  <a:schemeClr val="bg1">
                    <a:lumMod val="50000"/>
                  </a:schemeClr>
                </a:solidFill>
                <a:latin typeface="+mn-ea"/>
                <a:ea typeface="+mn-ea"/>
              </a:rPr>
              <a:t>形成长三角区域内项目</a:t>
            </a:r>
            <a:endParaRPr lang="zh-CN" altLang="en-US" sz="1600" dirty="0">
              <a:solidFill>
                <a:schemeClr val="bg1">
                  <a:lumMod val="50000"/>
                </a:schemeClr>
              </a:solidFill>
              <a:latin typeface="+mn-ea"/>
              <a:ea typeface="+mn-ea"/>
            </a:endParaRPr>
          </a:p>
          <a:p>
            <a:pPr algn="ctr">
              <a:lnSpc>
                <a:spcPct val="100000"/>
              </a:lnSpc>
              <a:spcBef>
                <a:spcPct val="0"/>
              </a:spcBef>
              <a:buFontTx/>
              <a:buNone/>
            </a:pPr>
            <a:r>
              <a:rPr lang="zh-CN" altLang="en-US" sz="1600" dirty="0">
                <a:solidFill>
                  <a:schemeClr val="bg1">
                    <a:lumMod val="50000"/>
                  </a:schemeClr>
                </a:solidFill>
                <a:latin typeface="+mn-ea"/>
                <a:ea typeface="+mn-ea"/>
              </a:rPr>
              <a:t>共建共享机制</a:t>
            </a:r>
            <a:endParaRPr lang="zh-CN" altLang="en-US" sz="1600" dirty="0">
              <a:solidFill>
                <a:schemeClr val="bg1">
                  <a:lumMod val="50000"/>
                </a:schemeClr>
              </a:solidFill>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750"/>
                                        <p:tgtEl>
                                          <p:spTgt spid="34"/>
                                        </p:tgtEl>
                                      </p:cBhvr>
                                    </p:animEffect>
                                    <p:anim calcmode="lin" valueType="num">
                                      <p:cBhvr>
                                        <p:cTn id="13" dur="750" fill="hold"/>
                                        <p:tgtEl>
                                          <p:spTgt spid="34"/>
                                        </p:tgtEl>
                                        <p:attrNameLst>
                                          <p:attrName>ppt_x</p:attrName>
                                        </p:attrNameLst>
                                      </p:cBhvr>
                                      <p:tavLst>
                                        <p:tav tm="0">
                                          <p:val>
                                            <p:strVal val="#ppt_x"/>
                                          </p:val>
                                        </p:tav>
                                        <p:tav tm="100000">
                                          <p:val>
                                            <p:strVal val="#ppt_x"/>
                                          </p:val>
                                        </p:tav>
                                      </p:tavLst>
                                    </p:anim>
                                    <p:anim calcmode="lin" valueType="num">
                                      <p:cBhvr>
                                        <p:cTn id="14" dur="75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750"/>
                                        <p:tgtEl>
                                          <p:spTgt spid="17"/>
                                        </p:tgtEl>
                                      </p:cBhvr>
                                    </p:animEffect>
                                    <p:anim calcmode="lin" valueType="num">
                                      <p:cBhvr>
                                        <p:cTn id="18" dur="750" fill="hold"/>
                                        <p:tgtEl>
                                          <p:spTgt spid="17"/>
                                        </p:tgtEl>
                                        <p:attrNameLst>
                                          <p:attrName>ppt_x</p:attrName>
                                        </p:attrNameLst>
                                      </p:cBhvr>
                                      <p:tavLst>
                                        <p:tav tm="0">
                                          <p:val>
                                            <p:strVal val="#ppt_x"/>
                                          </p:val>
                                        </p:tav>
                                        <p:tav tm="100000">
                                          <p:val>
                                            <p:strVal val="#ppt_x"/>
                                          </p:val>
                                        </p:tav>
                                      </p:tavLst>
                                    </p:anim>
                                    <p:anim calcmode="lin" valueType="num">
                                      <p:cBhvr>
                                        <p:cTn id="19" dur="75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750"/>
                                        <p:tgtEl>
                                          <p:spTgt spid="11"/>
                                        </p:tgtEl>
                                      </p:cBhvr>
                                    </p:animEffect>
                                    <p:anim calcmode="lin" valueType="num">
                                      <p:cBhvr>
                                        <p:cTn id="28" dur="750" fill="hold"/>
                                        <p:tgtEl>
                                          <p:spTgt spid="11"/>
                                        </p:tgtEl>
                                        <p:attrNameLst>
                                          <p:attrName>ppt_x</p:attrName>
                                        </p:attrNameLst>
                                      </p:cBhvr>
                                      <p:tavLst>
                                        <p:tav tm="0">
                                          <p:val>
                                            <p:strVal val="#ppt_x"/>
                                          </p:val>
                                        </p:tav>
                                        <p:tav tm="100000">
                                          <p:val>
                                            <p:strVal val="#ppt_x"/>
                                          </p:val>
                                        </p:tav>
                                      </p:tavLst>
                                    </p:anim>
                                    <p:anim calcmode="lin" valueType="num">
                                      <p:cBhvr>
                                        <p:cTn id="29" dur="750" fill="hold"/>
                                        <p:tgtEl>
                                          <p:spTgt spid="11"/>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750"/>
                                        <p:tgtEl>
                                          <p:spTgt spid="35"/>
                                        </p:tgtEl>
                                      </p:cBhvr>
                                    </p:animEffect>
                                    <p:anim calcmode="lin" valueType="num">
                                      <p:cBhvr>
                                        <p:cTn id="33" dur="750" fill="hold"/>
                                        <p:tgtEl>
                                          <p:spTgt spid="35"/>
                                        </p:tgtEl>
                                        <p:attrNameLst>
                                          <p:attrName>ppt_x</p:attrName>
                                        </p:attrNameLst>
                                      </p:cBhvr>
                                      <p:tavLst>
                                        <p:tav tm="0">
                                          <p:val>
                                            <p:strVal val="#ppt_x"/>
                                          </p:val>
                                        </p:tav>
                                        <p:tav tm="100000">
                                          <p:val>
                                            <p:strVal val="#ppt_x"/>
                                          </p:val>
                                        </p:tav>
                                      </p:tavLst>
                                    </p:anim>
                                    <p:anim calcmode="lin" valueType="num">
                                      <p:cBhvr>
                                        <p:cTn id="34" dur="750" fill="hold"/>
                                        <p:tgtEl>
                                          <p:spTgt spid="35"/>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750"/>
                                        <p:tgtEl>
                                          <p:spTgt spid="18"/>
                                        </p:tgtEl>
                                      </p:cBhvr>
                                    </p:animEffect>
                                    <p:anim calcmode="lin" valueType="num">
                                      <p:cBhvr>
                                        <p:cTn id="38" dur="750" fill="hold"/>
                                        <p:tgtEl>
                                          <p:spTgt spid="18"/>
                                        </p:tgtEl>
                                        <p:attrNameLst>
                                          <p:attrName>ppt_x</p:attrName>
                                        </p:attrNameLst>
                                      </p:cBhvr>
                                      <p:tavLst>
                                        <p:tav tm="0">
                                          <p:val>
                                            <p:strVal val="#ppt_x"/>
                                          </p:val>
                                        </p:tav>
                                        <p:tav tm="100000">
                                          <p:val>
                                            <p:strVal val="#ppt_x"/>
                                          </p:val>
                                        </p:tav>
                                      </p:tavLst>
                                    </p:anim>
                                    <p:anim calcmode="lin" valueType="num">
                                      <p:cBhvr>
                                        <p:cTn id="39" dur="750" fill="hold"/>
                                        <p:tgtEl>
                                          <p:spTgt spid="18"/>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750"/>
                                        <p:tgtEl>
                                          <p:spTgt spid="6"/>
                                        </p:tgtEl>
                                      </p:cBhvr>
                                    </p:animEffect>
                                    <p:anim calcmode="lin" valueType="num">
                                      <p:cBhvr>
                                        <p:cTn id="43" dur="750" fill="hold"/>
                                        <p:tgtEl>
                                          <p:spTgt spid="6"/>
                                        </p:tgtEl>
                                        <p:attrNameLst>
                                          <p:attrName>ppt_x</p:attrName>
                                        </p:attrNameLst>
                                      </p:cBhvr>
                                      <p:tavLst>
                                        <p:tav tm="0">
                                          <p:val>
                                            <p:strVal val="#ppt_x"/>
                                          </p:val>
                                        </p:tav>
                                        <p:tav tm="100000">
                                          <p:val>
                                            <p:strVal val="#ppt_x"/>
                                          </p:val>
                                        </p:tav>
                                      </p:tavLst>
                                    </p:anim>
                                    <p:anim calcmode="lin" valueType="num">
                                      <p:cBhvr>
                                        <p:cTn id="44" dur="750" fill="hold"/>
                                        <p:tgtEl>
                                          <p:spTgt spid="6"/>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17"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ppt_x</p:attrName>
                                        </p:attrNameLst>
                                      </p:cBhvr>
                                      <p:tavLst>
                                        <p:tav tm="0">
                                          <p:val>
                                            <p:strVal val="#ppt_x"/>
                                          </p:val>
                                        </p:tav>
                                        <p:tav tm="100000">
                                          <p:val>
                                            <p:strVal val="#ppt_x"/>
                                          </p:val>
                                        </p:tav>
                                      </p:tavLst>
                                    </p:anim>
                                    <p:anim calcmode="lin" valueType="num">
                                      <p:cBhvr>
                                        <p:cTn id="49" dur="500" fill="hold"/>
                                        <p:tgtEl>
                                          <p:spTgt spid="9"/>
                                        </p:tgtEl>
                                        <p:attrNameLst>
                                          <p:attrName>ppt_y</p:attrName>
                                        </p:attrNameLst>
                                      </p:cBhvr>
                                      <p:tavLst>
                                        <p:tav tm="0">
                                          <p:val>
                                            <p:strVal val="#ppt_y-#ppt_h/2"/>
                                          </p:val>
                                        </p:tav>
                                        <p:tav tm="100000">
                                          <p:val>
                                            <p:strVal val="#ppt_y"/>
                                          </p:val>
                                        </p:tav>
                                      </p:tavLst>
                                    </p:anim>
                                    <p:anim calcmode="lin" valueType="num">
                                      <p:cBhvr>
                                        <p:cTn id="50" dur="500" fill="hold"/>
                                        <p:tgtEl>
                                          <p:spTgt spid="9"/>
                                        </p:tgtEl>
                                        <p:attrNameLst>
                                          <p:attrName>ppt_w</p:attrName>
                                        </p:attrNameLst>
                                      </p:cBhvr>
                                      <p:tavLst>
                                        <p:tav tm="0">
                                          <p:val>
                                            <p:strVal val="#ppt_w"/>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childTnLst>
                                </p:cTn>
                              </p:par>
                              <p:par>
                                <p:cTn id="52" presetID="17" presetClass="entr" presetSubtype="1"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p:cTn id="54" dur="500" fill="hold"/>
                                        <p:tgtEl>
                                          <p:spTgt spid="33"/>
                                        </p:tgtEl>
                                        <p:attrNameLst>
                                          <p:attrName>ppt_x</p:attrName>
                                        </p:attrNameLst>
                                      </p:cBhvr>
                                      <p:tavLst>
                                        <p:tav tm="0">
                                          <p:val>
                                            <p:strVal val="#ppt_x"/>
                                          </p:val>
                                        </p:tav>
                                        <p:tav tm="100000">
                                          <p:val>
                                            <p:strVal val="#ppt_x"/>
                                          </p:val>
                                        </p:tav>
                                      </p:tavLst>
                                    </p:anim>
                                    <p:anim calcmode="lin" valueType="num">
                                      <p:cBhvr>
                                        <p:cTn id="55" dur="500" fill="hold"/>
                                        <p:tgtEl>
                                          <p:spTgt spid="33"/>
                                        </p:tgtEl>
                                        <p:attrNameLst>
                                          <p:attrName>ppt_y</p:attrName>
                                        </p:attrNameLst>
                                      </p:cBhvr>
                                      <p:tavLst>
                                        <p:tav tm="0">
                                          <p:val>
                                            <p:strVal val="#ppt_y-#ppt_h/2"/>
                                          </p:val>
                                        </p:tav>
                                        <p:tav tm="100000">
                                          <p:val>
                                            <p:strVal val="#ppt_y"/>
                                          </p:val>
                                        </p:tav>
                                      </p:tavLst>
                                    </p:anim>
                                    <p:anim calcmode="lin" valueType="num">
                                      <p:cBhvr>
                                        <p:cTn id="56" dur="500" fill="hold"/>
                                        <p:tgtEl>
                                          <p:spTgt spid="33"/>
                                        </p:tgtEl>
                                        <p:attrNameLst>
                                          <p:attrName>ppt_w</p:attrName>
                                        </p:attrNameLst>
                                      </p:cBhvr>
                                      <p:tavLst>
                                        <p:tav tm="0">
                                          <p:val>
                                            <p:strVal val="#ppt_w"/>
                                          </p:val>
                                        </p:tav>
                                        <p:tav tm="100000">
                                          <p:val>
                                            <p:strVal val="#ppt_w"/>
                                          </p:val>
                                        </p:tav>
                                      </p:tavLst>
                                    </p:anim>
                                    <p:anim calcmode="lin" valueType="num">
                                      <p:cBhvr>
                                        <p:cTn id="57" dur="500" fill="hold"/>
                                        <p:tgtEl>
                                          <p:spTgt spid="33"/>
                                        </p:tgtEl>
                                        <p:attrNameLst>
                                          <p:attrName>ppt_h</p:attrName>
                                        </p:attrNameLst>
                                      </p:cBhvr>
                                      <p:tavLst>
                                        <p:tav tm="0">
                                          <p:val>
                                            <p:fltVal val="0"/>
                                          </p:val>
                                        </p:tav>
                                        <p:tav tm="100000">
                                          <p:val>
                                            <p:strVal val="#ppt_h"/>
                                          </p:val>
                                        </p:tav>
                                      </p:tavLst>
                                    </p:anim>
                                  </p:childTnLst>
                                </p:cTn>
                              </p:par>
                              <p:par>
                                <p:cTn id="58" presetID="17" presetClass="entr" presetSubtype="1"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ppt_x</p:attrName>
                                        </p:attrNameLst>
                                      </p:cBhvr>
                                      <p:tavLst>
                                        <p:tav tm="0">
                                          <p:val>
                                            <p:strVal val="#ppt_x"/>
                                          </p:val>
                                        </p:tav>
                                        <p:tav tm="100000">
                                          <p:val>
                                            <p:strVal val="#ppt_x"/>
                                          </p:val>
                                        </p:tav>
                                      </p:tavLst>
                                    </p:anim>
                                    <p:anim calcmode="lin" valueType="num">
                                      <p:cBhvr>
                                        <p:cTn id="61" dur="500" fill="hold"/>
                                        <p:tgtEl>
                                          <p:spTgt spid="16"/>
                                        </p:tgtEl>
                                        <p:attrNameLst>
                                          <p:attrName>ppt_y</p:attrName>
                                        </p:attrNameLst>
                                      </p:cBhvr>
                                      <p:tavLst>
                                        <p:tav tm="0">
                                          <p:val>
                                            <p:strVal val="#ppt_y-#ppt_h/2"/>
                                          </p:val>
                                        </p:tav>
                                        <p:tav tm="100000">
                                          <p:val>
                                            <p:strVal val="#ppt_y"/>
                                          </p:val>
                                        </p:tav>
                                      </p:tavLst>
                                    </p:anim>
                                    <p:anim calcmode="lin" valueType="num">
                                      <p:cBhvr>
                                        <p:cTn id="62" dur="500" fill="hold"/>
                                        <p:tgtEl>
                                          <p:spTgt spid="16"/>
                                        </p:tgtEl>
                                        <p:attrNameLst>
                                          <p:attrName>ppt_w</p:attrName>
                                        </p:attrNameLst>
                                      </p:cBhvr>
                                      <p:tavLst>
                                        <p:tav tm="0">
                                          <p:val>
                                            <p:strVal val="#ppt_w"/>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childTnLst>
                                </p:cTn>
                              </p:par>
                              <p:par>
                                <p:cTn id="64" presetID="17" presetClass="entr" presetSubtype="1" fill="hold" grpId="0" nodeType="with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ppt_x</p:attrName>
                                        </p:attrNameLst>
                                      </p:cBhvr>
                                      <p:tavLst>
                                        <p:tav tm="0">
                                          <p:val>
                                            <p:strVal val="#ppt_x"/>
                                          </p:val>
                                        </p:tav>
                                        <p:tav tm="100000">
                                          <p:val>
                                            <p:strVal val="#ppt_x"/>
                                          </p:val>
                                        </p:tav>
                                      </p:tavLst>
                                    </p:anim>
                                    <p:anim calcmode="lin" valueType="num">
                                      <p:cBhvr>
                                        <p:cTn id="67" dur="500" fill="hold"/>
                                        <p:tgtEl>
                                          <p:spTgt spid="4"/>
                                        </p:tgtEl>
                                        <p:attrNameLst>
                                          <p:attrName>ppt_y</p:attrName>
                                        </p:attrNameLst>
                                      </p:cBhvr>
                                      <p:tavLst>
                                        <p:tav tm="0">
                                          <p:val>
                                            <p:strVal val="#ppt_y-#ppt_h/2"/>
                                          </p:val>
                                        </p:tav>
                                        <p:tav tm="100000">
                                          <p:val>
                                            <p:strVal val="#ppt_y"/>
                                          </p:val>
                                        </p:tav>
                                      </p:tavLst>
                                    </p:anim>
                                    <p:anim calcmode="lin" valueType="num">
                                      <p:cBhvr>
                                        <p:cTn id="68" dur="500" fill="hold"/>
                                        <p:tgtEl>
                                          <p:spTgt spid="4"/>
                                        </p:tgtEl>
                                        <p:attrNameLst>
                                          <p:attrName>ppt_w</p:attrName>
                                        </p:attrNameLst>
                                      </p:cBhvr>
                                      <p:tavLst>
                                        <p:tav tm="0">
                                          <p:val>
                                            <p:strVal val="#ppt_w"/>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childTnLst>
                                </p:cTn>
                              </p:par>
                            </p:childTnLst>
                          </p:cTn>
                        </p:par>
                        <p:par>
                          <p:cTn id="70" fill="hold">
                            <p:stCondLst>
                              <p:cond delay="1500"/>
                            </p:stCondLst>
                            <p:childTnLst>
                              <p:par>
                                <p:cTn id="71" presetID="42" presetClass="entr" presetSubtype="0"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strVal val="#ppt_x"/>
                                          </p:val>
                                        </p:tav>
                                        <p:tav tm="100000">
                                          <p:val>
                                            <p:strVal val="#ppt_x"/>
                                          </p:val>
                                        </p:tav>
                                      </p:tavLst>
                                    </p:anim>
                                    <p:anim calcmode="lin" valueType="num">
                                      <p:cBhvr>
                                        <p:cTn id="75" dur="500" fill="hold"/>
                                        <p:tgtEl>
                                          <p:spTgt spid="4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strVal val="#ppt_x"/>
                                          </p:val>
                                        </p:tav>
                                        <p:tav tm="100000">
                                          <p:val>
                                            <p:strVal val="#ppt_x"/>
                                          </p:val>
                                        </p:tav>
                                      </p:tavLst>
                                    </p:anim>
                                    <p:anim calcmode="lin" valueType="num">
                                      <p:cBhvr>
                                        <p:cTn id="80" dur="500" fill="hold"/>
                                        <p:tgtEl>
                                          <p:spTgt spid="43"/>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500"/>
                                        <p:tgtEl>
                                          <p:spTgt spid="45"/>
                                        </p:tgtEl>
                                      </p:cBhvr>
                                    </p:animEffect>
                                    <p:anim calcmode="lin" valueType="num">
                                      <p:cBhvr>
                                        <p:cTn id="84" dur="500" fill="hold"/>
                                        <p:tgtEl>
                                          <p:spTgt spid="45"/>
                                        </p:tgtEl>
                                        <p:attrNameLst>
                                          <p:attrName>ppt_x</p:attrName>
                                        </p:attrNameLst>
                                      </p:cBhvr>
                                      <p:tavLst>
                                        <p:tav tm="0">
                                          <p:val>
                                            <p:strVal val="#ppt_x"/>
                                          </p:val>
                                        </p:tav>
                                        <p:tav tm="100000">
                                          <p:val>
                                            <p:strVal val="#ppt_x"/>
                                          </p:val>
                                        </p:tav>
                                      </p:tavLst>
                                    </p:anim>
                                    <p:anim calcmode="lin" valueType="num">
                                      <p:cBhvr>
                                        <p:cTn id="85" dur="500" fill="hold"/>
                                        <p:tgtEl>
                                          <p:spTgt spid="4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fade">
                                      <p:cBhvr>
                                        <p:cTn id="88" dur="500"/>
                                        <p:tgtEl>
                                          <p:spTgt spid="47"/>
                                        </p:tgtEl>
                                      </p:cBhvr>
                                    </p:animEffect>
                                    <p:anim calcmode="lin" valueType="num">
                                      <p:cBhvr>
                                        <p:cTn id="89" dur="500" fill="hold"/>
                                        <p:tgtEl>
                                          <p:spTgt spid="47"/>
                                        </p:tgtEl>
                                        <p:attrNameLst>
                                          <p:attrName>ppt_x</p:attrName>
                                        </p:attrNameLst>
                                      </p:cBhvr>
                                      <p:tavLst>
                                        <p:tav tm="0">
                                          <p:val>
                                            <p:strVal val="#ppt_x"/>
                                          </p:val>
                                        </p:tav>
                                        <p:tav tm="100000">
                                          <p:val>
                                            <p:strVal val="#ppt_x"/>
                                          </p:val>
                                        </p:tav>
                                      </p:tavLst>
                                    </p:anim>
                                    <p:anim calcmode="lin" valueType="num">
                                      <p:cBhvr>
                                        <p:cTn id="90"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9" grpId="0" bldLvl="0" animBg="1"/>
      <p:bldP spid="10" grpId="0" bldLvl="0" animBg="1"/>
      <p:bldP spid="16" grpId="0" bldLvl="0" animBg="1"/>
      <p:bldP spid="17" grpId="0" bldLvl="0" animBg="1"/>
      <p:bldP spid="33" grpId="0" bldLvl="0" animBg="1"/>
      <p:bldP spid="34" grpId="0" bldLvl="0" animBg="1"/>
      <p:bldP spid="40" grpId="0"/>
      <p:bldP spid="43" grpId="0"/>
      <p:bldP spid="45"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583942" y="-827010"/>
            <a:ext cx="2113730" cy="2113730"/>
            <a:chOff x="-410322" y="-583942"/>
            <a:chExt cx="2113730" cy="2113730"/>
          </a:xfrm>
        </p:grpSpPr>
        <p:sp>
          <p:nvSpPr>
            <p:cNvPr id="30" name="椭圆 29"/>
            <p:cNvSpPr/>
            <p:nvPr/>
          </p:nvSpPr>
          <p:spPr>
            <a:xfrm>
              <a:off x="-410322" y="-583942"/>
              <a:ext cx="1961330" cy="1961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57922" y="-431542"/>
              <a:ext cx="1961330" cy="1961330"/>
            </a:xfrm>
            <a:prstGeom prst="ellipse">
              <a:avLst/>
            </a:prstGeom>
            <a:noFill/>
            <a:ln w="254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圆角矩形 23"/>
          <p:cNvSpPr/>
          <p:nvPr/>
        </p:nvSpPr>
        <p:spPr>
          <a:xfrm rot="18900000">
            <a:off x="9798669" y="-388921"/>
            <a:ext cx="3292289" cy="108284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5" name="圆角矩形 24"/>
          <p:cNvSpPr/>
          <p:nvPr/>
        </p:nvSpPr>
        <p:spPr>
          <a:xfrm rot="18900000">
            <a:off x="11094170" y="-172256"/>
            <a:ext cx="2160198" cy="710496"/>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36" name="直接连接符 35"/>
          <p:cNvCxnSpPr/>
          <p:nvPr/>
        </p:nvCxnSpPr>
        <p:spPr>
          <a:xfrm>
            <a:off x="1624974" y="908479"/>
            <a:ext cx="8272996" cy="0"/>
          </a:xfrm>
          <a:prstGeom prst="line">
            <a:avLst/>
          </a:prstGeom>
          <a:ln w="25400">
            <a:solidFill>
              <a:schemeClr val="accent1">
                <a:lumMod val="40000"/>
                <a:lumOff val="60000"/>
              </a:schemeClr>
            </a:solidFill>
            <a:tailEnd type="oval" w="lg" len="lg"/>
          </a:ln>
        </p:spPr>
        <p:style>
          <a:lnRef idx="1">
            <a:schemeClr val="accent1"/>
          </a:lnRef>
          <a:fillRef idx="0">
            <a:schemeClr val="accent1"/>
          </a:fillRef>
          <a:effectRef idx="0">
            <a:schemeClr val="accent1"/>
          </a:effectRef>
          <a:fontRef idx="minor">
            <a:schemeClr val="tx1"/>
          </a:fontRef>
        </p:style>
      </p:cxnSp>
      <p:pic>
        <p:nvPicPr>
          <p:cNvPr id="37" name="图片 3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821" y="-86377"/>
            <a:ext cx="1358913" cy="1085448"/>
          </a:xfrm>
          <a:prstGeom prst="rect">
            <a:avLst/>
          </a:prstGeom>
        </p:spPr>
      </p:pic>
      <p:sp>
        <p:nvSpPr>
          <p:cNvPr id="42" name="TextBox 64"/>
          <p:cNvSpPr txBox="1"/>
          <p:nvPr/>
        </p:nvSpPr>
        <p:spPr>
          <a:xfrm>
            <a:off x="1529715" y="194945"/>
            <a:ext cx="9145905" cy="521970"/>
          </a:xfrm>
          <a:prstGeom prst="rect">
            <a:avLst/>
          </a:prstGeom>
          <a:noFill/>
        </p:spPr>
        <p:txBody>
          <a:bodyPr wrap="square" rtlCol="0">
            <a:spAutoFit/>
          </a:bodyPr>
          <a:lstStyle/>
          <a:p>
            <a:r>
              <a:rPr lang="zh-CN" altLang="en-US" sz="2800" b="1" dirty="0">
                <a:ln w="6350">
                  <a:noFill/>
                </a:ln>
                <a:solidFill>
                  <a:srgbClr val="334956"/>
                </a:solidFill>
                <a:latin typeface="微软雅黑" panose="020B0503020204020204" pitchFamily="34" charset="-122"/>
                <a:ea typeface="微软雅黑" panose="020B0503020204020204" pitchFamily="34" charset="-122"/>
              </a:rPr>
              <a:t>以实践带动提升师生成果</a:t>
            </a:r>
            <a:endParaRPr lang="zh-CN" altLang="en-US" sz="2800" b="1" dirty="0">
              <a:ln w="6350">
                <a:noFill/>
              </a:ln>
              <a:solidFill>
                <a:srgbClr val="334956"/>
              </a:solidFill>
              <a:latin typeface="微软雅黑" panose="020B0503020204020204" pitchFamily="34" charset="-122"/>
              <a:ea typeface="微软雅黑" panose="020B0503020204020204" pitchFamily="34" charset="-122"/>
            </a:endParaRPr>
          </a:p>
        </p:txBody>
      </p:sp>
      <p:grpSp>
        <p:nvGrpSpPr>
          <p:cNvPr id="9" name="组合 11"/>
          <p:cNvGrpSpPr/>
          <p:nvPr/>
        </p:nvGrpSpPr>
        <p:grpSpPr>
          <a:xfrm>
            <a:off x="4129338" y="2244869"/>
            <a:ext cx="2629800" cy="2480209"/>
            <a:chOff x="4077383" y="2991169"/>
            <a:chExt cx="2629993" cy="2480056"/>
          </a:xfrm>
        </p:grpSpPr>
        <p:grpSp>
          <p:nvGrpSpPr>
            <p:cNvPr id="10" name="组合 2"/>
            <p:cNvGrpSpPr/>
            <p:nvPr/>
          </p:nvGrpSpPr>
          <p:grpSpPr>
            <a:xfrm>
              <a:off x="4077383" y="2991169"/>
              <a:ext cx="1406566" cy="2480056"/>
              <a:chOff x="4077383" y="2991169"/>
              <a:chExt cx="1406566" cy="2480056"/>
            </a:xfrm>
          </p:grpSpPr>
          <p:sp>
            <p:nvSpPr>
              <p:cNvPr id="69" name="直接箭头连接符 40"/>
              <p:cNvSpPr>
                <a:spLocks noChangeShapeType="1"/>
              </p:cNvSpPr>
              <p:nvPr/>
            </p:nvSpPr>
            <p:spPr bwMode="auto">
              <a:xfrm>
                <a:off x="4077383" y="2991169"/>
                <a:ext cx="617044" cy="1079421"/>
              </a:xfrm>
              <a:prstGeom prst="straightConnector1">
                <a:avLst/>
              </a:prstGeom>
              <a:noFill/>
              <a:ln w="19050" cap="flat" cmpd="sng">
                <a:solidFill>
                  <a:schemeClr val="bg1">
                    <a:lumMod val="65000"/>
                  </a:schemeClr>
                </a:solidFill>
                <a:bevel/>
                <a:tailEnd type="triangle" w="med" len="med"/>
              </a:ln>
              <a:extLst>
                <a:ext uri="{909E8E84-426E-40DD-AFC4-6F175D3DCCD1}">
                  <a14:hiddenFill xmlns:a14="http://schemas.microsoft.com/office/drawing/2010/main">
                    <a:noFill/>
                  </a14:hiddenFill>
                </a:ext>
              </a:extLst>
            </p:spPr>
            <p:txBody>
              <a:bodyPr/>
              <a:p>
                <a:endParaRPr lang="zh-CN" altLang="en-US" sz="2400"/>
              </a:p>
            </p:txBody>
          </p:sp>
          <p:sp>
            <p:nvSpPr>
              <p:cNvPr id="119" name="直接箭头连接符 50"/>
              <p:cNvSpPr>
                <a:spLocks noChangeShapeType="1"/>
              </p:cNvSpPr>
              <p:nvPr/>
            </p:nvSpPr>
            <p:spPr bwMode="auto">
              <a:xfrm>
                <a:off x="5153090" y="5059770"/>
                <a:ext cx="330859" cy="411455"/>
              </a:xfrm>
              <a:prstGeom prst="straightConnector1">
                <a:avLst/>
              </a:prstGeom>
              <a:noFill/>
              <a:ln w="19050" cap="flat" cmpd="sng">
                <a:solidFill>
                  <a:schemeClr val="bg1">
                    <a:lumMod val="65000"/>
                  </a:schemeClr>
                </a:solidFill>
                <a:bevel/>
                <a:tailEnd type="triangle" w="med" len="med"/>
              </a:ln>
              <a:extLst>
                <a:ext uri="{909E8E84-426E-40DD-AFC4-6F175D3DCCD1}">
                  <a14:hiddenFill xmlns:a14="http://schemas.microsoft.com/office/drawing/2010/main">
                    <a:noFill/>
                  </a14:hiddenFill>
                </a:ext>
              </a:extLst>
            </p:spPr>
            <p:txBody>
              <a:bodyPr/>
              <a:p>
                <a:endParaRPr lang="zh-CN" altLang="en-US" sz="2400"/>
              </a:p>
            </p:txBody>
          </p:sp>
        </p:grpSp>
        <p:sp>
          <p:nvSpPr>
            <p:cNvPr id="120" name="直接连接符 69"/>
            <p:cNvSpPr>
              <a:spLocks noChangeShapeType="1"/>
            </p:cNvSpPr>
            <p:nvPr/>
          </p:nvSpPr>
          <p:spPr bwMode="auto">
            <a:xfrm flipH="1">
              <a:off x="5583424" y="4569065"/>
              <a:ext cx="1123952" cy="0"/>
            </a:xfrm>
            <a:prstGeom prst="line">
              <a:avLst/>
            </a:prstGeom>
            <a:noFill/>
            <a:ln w="19050" cap="flat" cmpd="sng">
              <a:solidFill>
                <a:schemeClr val="bg1">
                  <a:lumMod val="65000"/>
                </a:schemeClr>
              </a:solidFill>
              <a:bevel/>
            </a:ln>
            <a:extLst>
              <a:ext uri="{909E8E84-426E-40DD-AFC4-6F175D3DCCD1}">
                <a14:hiddenFill xmlns:a14="http://schemas.microsoft.com/office/drawing/2010/main">
                  <a:noFill/>
                </a14:hiddenFill>
              </a:ext>
            </a:extLst>
          </p:spPr>
          <p:txBody>
            <a:bodyPr/>
            <a:p>
              <a:endParaRPr lang="zh-CN" altLang="en-US" sz="2400"/>
            </a:p>
          </p:txBody>
        </p:sp>
      </p:grpSp>
      <p:grpSp>
        <p:nvGrpSpPr>
          <p:cNvPr id="15" name="组合 5"/>
          <p:cNvGrpSpPr/>
          <p:nvPr/>
        </p:nvGrpSpPr>
        <p:grpSpPr>
          <a:xfrm>
            <a:off x="6664960" y="3568700"/>
            <a:ext cx="2561590" cy="464930"/>
            <a:chOff x="6703192" y="4336649"/>
            <a:chExt cx="1432444" cy="464832"/>
          </a:xfrm>
        </p:grpSpPr>
        <p:sp>
          <p:nvSpPr>
            <p:cNvPr id="129" name="圆角矩形 128"/>
            <p:cNvSpPr/>
            <p:nvPr/>
          </p:nvSpPr>
          <p:spPr>
            <a:xfrm>
              <a:off x="6703192" y="4336649"/>
              <a:ext cx="1432444" cy="4648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33" name="TextBox 132"/>
            <p:cNvSpPr txBox="1"/>
            <p:nvPr/>
          </p:nvSpPr>
          <p:spPr>
            <a:xfrm>
              <a:off x="6740245" y="4419817"/>
              <a:ext cx="1395338" cy="306640"/>
            </a:xfrm>
            <a:prstGeom prst="rect">
              <a:avLst/>
            </a:prstGeom>
            <a:noFill/>
            <a:ln>
              <a:noFill/>
            </a:ln>
          </p:spPr>
          <p:txBody>
            <a:bodyPr wrap="square" rtlCol="0">
              <a:spAutoFit/>
            </a:bodyPr>
            <a:p>
              <a:r>
                <a:rPr lang="zh-CN" altLang="en-US" sz="1400" dirty="0">
                  <a:solidFill>
                    <a:schemeClr val="bg1"/>
                  </a:solidFill>
                  <a:latin typeface="微软雅黑" panose="020B0503020204020204" pitchFamily="34" charset="-122"/>
                  <a:ea typeface="微软雅黑" panose="020B0503020204020204" pitchFamily="34" charset="-122"/>
                  <a:sym typeface="方正稚艺简体" pitchFamily="1" charset="-122"/>
                </a:rPr>
                <a:t>非遗才艺教育时间、人员保证</a:t>
              </a:r>
              <a:endParaRPr lang="zh-CN" altLang="en-US" sz="1400" dirty="0">
                <a:solidFill>
                  <a:schemeClr val="bg1"/>
                </a:solidFill>
                <a:latin typeface="微软雅黑" panose="020B0503020204020204" pitchFamily="34" charset="-122"/>
                <a:ea typeface="微软雅黑" panose="020B0503020204020204" pitchFamily="34" charset="-122"/>
                <a:sym typeface="方正稚艺简体" pitchFamily="1" charset="-122"/>
              </a:endParaRPr>
            </a:p>
          </p:txBody>
        </p:sp>
      </p:grpSp>
      <p:grpSp>
        <p:nvGrpSpPr>
          <p:cNvPr id="16" name="组合 7"/>
          <p:cNvGrpSpPr/>
          <p:nvPr/>
        </p:nvGrpSpPr>
        <p:grpSpPr>
          <a:xfrm>
            <a:off x="5462270" y="4773930"/>
            <a:ext cx="4124960" cy="465069"/>
            <a:chOff x="5453250" y="5471492"/>
            <a:chExt cx="1432444" cy="464832"/>
          </a:xfrm>
        </p:grpSpPr>
        <p:sp>
          <p:nvSpPr>
            <p:cNvPr id="5" name="圆角矩形 4"/>
            <p:cNvSpPr/>
            <p:nvPr/>
          </p:nvSpPr>
          <p:spPr>
            <a:xfrm>
              <a:off x="5453250" y="5471492"/>
              <a:ext cx="1432444" cy="4648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34" name="TextBox 133"/>
            <p:cNvSpPr txBox="1"/>
            <p:nvPr/>
          </p:nvSpPr>
          <p:spPr>
            <a:xfrm>
              <a:off x="5478814" y="5550827"/>
              <a:ext cx="1381465" cy="306549"/>
            </a:xfrm>
            <a:prstGeom prst="rect">
              <a:avLst/>
            </a:prstGeom>
            <a:noFill/>
            <a:ln>
              <a:noFill/>
            </a:ln>
          </p:spPr>
          <p:txBody>
            <a:bodyPr wrap="square" rtlCol="0">
              <a:spAutoFit/>
            </a:bodyPr>
            <a:p>
              <a:r>
                <a:rPr lang="zh-CN" altLang="en-US" sz="1400" dirty="0">
                  <a:solidFill>
                    <a:schemeClr val="bg1"/>
                  </a:solidFill>
                  <a:latin typeface="微软雅黑" panose="020B0503020204020204" pitchFamily="34" charset="-122"/>
                  <a:ea typeface="微软雅黑" panose="020B0503020204020204" pitchFamily="34" charset="-122"/>
                  <a:sym typeface="方正稚艺简体" pitchFamily="1" charset="-122"/>
                </a:rPr>
                <a:t>团市委“未来杯”上海市高中阶段社会实践大赛</a:t>
              </a:r>
              <a:endParaRPr lang="zh-CN" altLang="en-US" sz="1400" dirty="0">
                <a:solidFill>
                  <a:schemeClr val="bg1"/>
                </a:solidFill>
                <a:latin typeface="微软雅黑" panose="020B0503020204020204" pitchFamily="34" charset="-122"/>
                <a:ea typeface="微软雅黑" panose="020B0503020204020204" pitchFamily="34" charset="-122"/>
                <a:sym typeface="方正稚艺简体" pitchFamily="1" charset="-122"/>
              </a:endParaRPr>
            </a:p>
          </p:txBody>
        </p:sp>
      </p:gr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662200" y="1688775"/>
            <a:ext cx="3091398" cy="4376442"/>
          </a:xfrm>
          <a:prstGeom prst="rect">
            <a:avLst/>
          </a:prstGeom>
        </p:spPr>
      </p:pic>
      <p:sp>
        <p:nvSpPr>
          <p:cNvPr id="79" name="椭圆 78"/>
          <p:cNvSpPr>
            <a:spLocks noChangeAspect="1"/>
          </p:cNvSpPr>
          <p:nvPr/>
        </p:nvSpPr>
        <p:spPr>
          <a:xfrm>
            <a:off x="3158905" y="1887774"/>
            <a:ext cx="1106811" cy="1106960"/>
          </a:xfrm>
          <a:prstGeom prst="ellipse">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21913" tIns="60956" rIns="121913" bIns="60956" rtlCol="0" anchor="ctr"/>
          <a:p>
            <a:pPr algn="ctr"/>
            <a:endParaRPr lang="zh-CN" altLang="en-US" sz="2400"/>
          </a:p>
        </p:txBody>
      </p:sp>
      <p:grpSp>
        <p:nvGrpSpPr>
          <p:cNvPr id="14" name="组合 125"/>
          <p:cNvGrpSpPr/>
          <p:nvPr/>
        </p:nvGrpSpPr>
        <p:grpSpPr>
          <a:xfrm>
            <a:off x="4514171" y="3242205"/>
            <a:ext cx="1111572" cy="1111722"/>
            <a:chOff x="4037477" y="4811757"/>
            <a:chExt cx="1320560" cy="1320560"/>
          </a:xfrm>
        </p:grpSpPr>
        <p:sp>
          <p:nvSpPr>
            <p:cNvPr id="127" name="任意多边形 12"/>
            <p:cNvSpPr>
              <a:spLocks noChangeArrowheads="1"/>
            </p:cNvSpPr>
            <p:nvPr/>
          </p:nvSpPr>
          <p:spPr bwMode="auto">
            <a:xfrm>
              <a:off x="4037477" y="4811757"/>
              <a:ext cx="1320560" cy="1320560"/>
            </a:xfrm>
            <a:custGeom>
              <a:avLst/>
              <a:gdLst>
                <a:gd name="T0" fmla="*/ 866503 w 1733006"/>
                <a:gd name="T1" fmla="*/ 0 h 1733006"/>
                <a:gd name="T2" fmla="*/ 1733006 w 1733006"/>
                <a:gd name="T3" fmla="*/ 866503 h 1733006"/>
                <a:gd name="T4" fmla="*/ 866503 w 1733006"/>
                <a:gd name="T5" fmla="*/ 1733006 h 1733006"/>
                <a:gd name="T6" fmla="*/ 0 w 1733006"/>
                <a:gd name="T7" fmla="*/ 866503 h 1733006"/>
                <a:gd name="T8" fmla="*/ 866503 w 1733006"/>
                <a:gd name="T9" fmla="*/ 0 h 1733006"/>
                <a:gd name="T10" fmla="*/ 866503 w 1733006"/>
                <a:gd name="T11" fmla="*/ 282268 h 1733006"/>
                <a:gd name="T12" fmla="*/ 282268 w 1733006"/>
                <a:gd name="T13" fmla="*/ 866503 h 1733006"/>
                <a:gd name="T14" fmla="*/ 866503 w 1733006"/>
                <a:gd name="T15" fmla="*/ 1450738 h 1733006"/>
                <a:gd name="T16" fmla="*/ 1450738 w 1733006"/>
                <a:gd name="T17" fmla="*/ 866503 h 1733006"/>
                <a:gd name="T18" fmla="*/ 866503 w 1733006"/>
                <a:gd name="T19" fmla="*/ 282268 h 17330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3006"/>
                <a:gd name="T31" fmla="*/ 0 h 1733006"/>
                <a:gd name="T32" fmla="*/ 1733006 w 1733006"/>
                <a:gd name="T33" fmla="*/ 1733006 h 17330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3006" h="1733006">
                  <a:moveTo>
                    <a:pt x="866503" y="0"/>
                  </a:moveTo>
                  <a:cubicBezTo>
                    <a:pt x="1345059" y="0"/>
                    <a:pt x="1733006" y="387947"/>
                    <a:pt x="1733006" y="866503"/>
                  </a:cubicBezTo>
                  <a:cubicBezTo>
                    <a:pt x="1733006" y="1345059"/>
                    <a:pt x="1345059" y="1733006"/>
                    <a:pt x="866503" y="1733006"/>
                  </a:cubicBezTo>
                  <a:cubicBezTo>
                    <a:pt x="387947" y="1733006"/>
                    <a:pt x="0" y="1345059"/>
                    <a:pt x="0" y="866503"/>
                  </a:cubicBezTo>
                  <a:cubicBezTo>
                    <a:pt x="0" y="387947"/>
                    <a:pt x="387947" y="0"/>
                    <a:pt x="866503" y="0"/>
                  </a:cubicBezTo>
                  <a:close/>
                  <a:moveTo>
                    <a:pt x="866503" y="282268"/>
                  </a:moveTo>
                  <a:cubicBezTo>
                    <a:pt x="543839" y="282268"/>
                    <a:pt x="282268" y="543839"/>
                    <a:pt x="282268" y="866503"/>
                  </a:cubicBezTo>
                  <a:cubicBezTo>
                    <a:pt x="282268" y="1189167"/>
                    <a:pt x="543839" y="1450738"/>
                    <a:pt x="866503" y="1450738"/>
                  </a:cubicBezTo>
                  <a:cubicBezTo>
                    <a:pt x="1189167" y="1450738"/>
                    <a:pt x="1450738" y="1189167"/>
                    <a:pt x="1450738" y="866503"/>
                  </a:cubicBezTo>
                  <a:cubicBezTo>
                    <a:pt x="1450738" y="543839"/>
                    <a:pt x="1189167" y="282268"/>
                    <a:pt x="866503" y="282268"/>
                  </a:cubicBezTo>
                  <a:close/>
                </a:path>
              </a:pathLst>
            </a:custGeom>
            <a:solidFill>
              <a:schemeClr val="accent3"/>
            </a:solidFill>
            <a:ln>
              <a:noFill/>
            </a:ln>
          </p:spPr>
          <p:txBody>
            <a:bodyPr anchor="ctr"/>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28" name="TextBox 127"/>
            <p:cNvSpPr txBox="1"/>
            <p:nvPr/>
          </p:nvSpPr>
          <p:spPr>
            <a:xfrm>
              <a:off x="4203442" y="5199459"/>
              <a:ext cx="986739" cy="546857"/>
            </a:xfrm>
            <a:prstGeom prst="rect">
              <a:avLst/>
            </a:prstGeom>
            <a:noFill/>
            <a:ln>
              <a:noFill/>
            </a:ln>
          </p:spPr>
          <p:txBody>
            <a:bodyPr wrap="square" rtlCol="0">
              <a:spAutoFit/>
            </a:bodyPr>
            <a:p>
              <a:pPr algn="ctr"/>
              <a:r>
                <a:rPr lang="zh-CN" altLang="en-US" sz="1200" b="1" dirty="0">
                  <a:solidFill>
                    <a:schemeClr val="accent3"/>
                  </a:solidFill>
                  <a:latin typeface="微软雅黑" panose="020B0503020204020204" pitchFamily="34" charset="-122"/>
                  <a:ea typeface="微软雅黑" panose="020B0503020204020204" pitchFamily="34" charset="-122"/>
                  <a:sym typeface="方正稚艺简体" pitchFamily="1" charset="-122"/>
                </a:rPr>
                <a:t>学生理论实践探索</a:t>
              </a:r>
              <a:endParaRPr lang="zh-CN" altLang="en-US" sz="1200" b="1" dirty="0">
                <a:solidFill>
                  <a:schemeClr val="accent3"/>
                </a:solidFill>
                <a:latin typeface="微软雅黑" panose="020B0503020204020204" pitchFamily="34" charset="-122"/>
                <a:ea typeface="微软雅黑" panose="020B0503020204020204" pitchFamily="34" charset="-122"/>
                <a:sym typeface="方正稚艺简体" pitchFamily="1" charset="-122"/>
              </a:endParaRPr>
            </a:p>
          </p:txBody>
        </p:sp>
      </p:grpSp>
      <p:sp>
        <p:nvSpPr>
          <p:cNvPr id="18" name="椭圆 17"/>
          <p:cNvSpPr>
            <a:spLocks noChangeAspect="1"/>
          </p:cNvSpPr>
          <p:nvPr/>
        </p:nvSpPr>
        <p:spPr>
          <a:xfrm>
            <a:off x="3285905" y="2014774"/>
            <a:ext cx="1106811" cy="1106960"/>
          </a:xfrm>
          <a:prstGeom prst="ellipse">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21913" tIns="60956" rIns="121913" bIns="60956" rtlCol="0" anchor="ctr"/>
          <a:p>
            <a:pPr algn="ctr"/>
            <a:endParaRPr lang="zh-CN" altLang="en-US" sz="2400"/>
          </a:p>
        </p:txBody>
      </p:sp>
      <p:sp>
        <p:nvSpPr>
          <p:cNvPr id="80" name="椭圆 79"/>
          <p:cNvSpPr>
            <a:spLocks noChangeAspect="1"/>
          </p:cNvSpPr>
          <p:nvPr/>
        </p:nvSpPr>
        <p:spPr>
          <a:xfrm>
            <a:off x="4603926" y="3331971"/>
            <a:ext cx="932061" cy="932187"/>
          </a:xfrm>
          <a:prstGeom prst="ellipse">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21913" tIns="60956" rIns="121913" bIns="60956" rtlCol="0" anchor="ctr"/>
          <a:p>
            <a:pPr algn="ctr"/>
            <a:endParaRPr lang="zh-CN" altLang="en-US" sz="2400"/>
          </a:p>
        </p:txBody>
      </p:sp>
      <p:sp>
        <p:nvSpPr>
          <p:cNvPr id="122" name="任意多边形 12"/>
          <p:cNvSpPr>
            <a:spLocks noChangeArrowheads="1"/>
          </p:cNvSpPr>
          <p:nvPr/>
        </p:nvSpPr>
        <p:spPr bwMode="auto">
          <a:xfrm>
            <a:off x="3050540" y="1086485"/>
            <a:ext cx="1452245" cy="1452880"/>
          </a:xfrm>
          <a:custGeom>
            <a:avLst/>
            <a:gdLst>
              <a:gd name="T0" fmla="*/ 866503 w 1733006"/>
              <a:gd name="T1" fmla="*/ 0 h 1733006"/>
              <a:gd name="T2" fmla="*/ 1733006 w 1733006"/>
              <a:gd name="T3" fmla="*/ 866503 h 1733006"/>
              <a:gd name="T4" fmla="*/ 866503 w 1733006"/>
              <a:gd name="T5" fmla="*/ 1733006 h 1733006"/>
              <a:gd name="T6" fmla="*/ 0 w 1733006"/>
              <a:gd name="T7" fmla="*/ 866503 h 1733006"/>
              <a:gd name="T8" fmla="*/ 866503 w 1733006"/>
              <a:gd name="T9" fmla="*/ 0 h 1733006"/>
              <a:gd name="T10" fmla="*/ 866503 w 1733006"/>
              <a:gd name="T11" fmla="*/ 282268 h 1733006"/>
              <a:gd name="T12" fmla="*/ 282268 w 1733006"/>
              <a:gd name="T13" fmla="*/ 866503 h 1733006"/>
              <a:gd name="T14" fmla="*/ 866503 w 1733006"/>
              <a:gd name="T15" fmla="*/ 1450738 h 1733006"/>
              <a:gd name="T16" fmla="*/ 1450738 w 1733006"/>
              <a:gd name="T17" fmla="*/ 866503 h 1733006"/>
              <a:gd name="T18" fmla="*/ 866503 w 1733006"/>
              <a:gd name="T19" fmla="*/ 282268 h 17330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3006"/>
              <a:gd name="T31" fmla="*/ 0 h 1733006"/>
              <a:gd name="T32" fmla="*/ 1733006 w 1733006"/>
              <a:gd name="T33" fmla="*/ 1733006 h 17330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3006" h="1733006">
                <a:moveTo>
                  <a:pt x="866503" y="0"/>
                </a:moveTo>
                <a:cubicBezTo>
                  <a:pt x="1345059" y="0"/>
                  <a:pt x="1733006" y="387947"/>
                  <a:pt x="1733006" y="866503"/>
                </a:cubicBezTo>
                <a:cubicBezTo>
                  <a:pt x="1733006" y="1345059"/>
                  <a:pt x="1345059" y="1733006"/>
                  <a:pt x="866503" y="1733006"/>
                </a:cubicBezTo>
                <a:cubicBezTo>
                  <a:pt x="387947" y="1733006"/>
                  <a:pt x="0" y="1345059"/>
                  <a:pt x="0" y="866503"/>
                </a:cubicBezTo>
                <a:cubicBezTo>
                  <a:pt x="0" y="387947"/>
                  <a:pt x="387947" y="0"/>
                  <a:pt x="866503" y="0"/>
                </a:cubicBezTo>
                <a:close/>
                <a:moveTo>
                  <a:pt x="866503" y="282268"/>
                </a:moveTo>
                <a:cubicBezTo>
                  <a:pt x="543839" y="282268"/>
                  <a:pt x="282268" y="543839"/>
                  <a:pt x="282268" y="866503"/>
                </a:cubicBezTo>
                <a:cubicBezTo>
                  <a:pt x="282268" y="1189167"/>
                  <a:pt x="543839" y="1450738"/>
                  <a:pt x="866503" y="1450738"/>
                </a:cubicBezTo>
                <a:cubicBezTo>
                  <a:pt x="1189167" y="1450738"/>
                  <a:pt x="1450738" y="1189167"/>
                  <a:pt x="1450738" y="866503"/>
                </a:cubicBezTo>
                <a:cubicBezTo>
                  <a:pt x="1450738" y="543839"/>
                  <a:pt x="1189167" y="282268"/>
                  <a:pt x="866503" y="282268"/>
                </a:cubicBezTo>
                <a:close/>
              </a:path>
            </a:pathLst>
          </a:custGeom>
          <a:solidFill>
            <a:schemeClr val="accent2"/>
          </a:solidFill>
          <a:ln>
            <a:noFill/>
          </a:ln>
        </p:spPr>
        <p:txBody>
          <a:bodyPr lIns="121913" tIns="60956" rIns="121913" bIns="60956" anchor="ctr"/>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20" name="任意多边形 12"/>
          <p:cNvSpPr>
            <a:spLocks noChangeArrowheads="1"/>
          </p:cNvSpPr>
          <p:nvPr/>
        </p:nvSpPr>
        <p:spPr bwMode="auto">
          <a:xfrm>
            <a:off x="1732373" y="2579936"/>
            <a:ext cx="1732456" cy="1732690"/>
          </a:xfrm>
          <a:custGeom>
            <a:avLst/>
            <a:gdLst>
              <a:gd name="T0" fmla="*/ 866503 w 1733006"/>
              <a:gd name="T1" fmla="*/ 0 h 1733006"/>
              <a:gd name="T2" fmla="*/ 1733006 w 1733006"/>
              <a:gd name="T3" fmla="*/ 866503 h 1733006"/>
              <a:gd name="T4" fmla="*/ 866503 w 1733006"/>
              <a:gd name="T5" fmla="*/ 1733006 h 1733006"/>
              <a:gd name="T6" fmla="*/ 0 w 1733006"/>
              <a:gd name="T7" fmla="*/ 866503 h 1733006"/>
              <a:gd name="T8" fmla="*/ 866503 w 1733006"/>
              <a:gd name="T9" fmla="*/ 0 h 1733006"/>
              <a:gd name="T10" fmla="*/ 866503 w 1733006"/>
              <a:gd name="T11" fmla="*/ 282268 h 1733006"/>
              <a:gd name="T12" fmla="*/ 282268 w 1733006"/>
              <a:gd name="T13" fmla="*/ 866503 h 1733006"/>
              <a:gd name="T14" fmla="*/ 866503 w 1733006"/>
              <a:gd name="T15" fmla="*/ 1450738 h 1733006"/>
              <a:gd name="T16" fmla="*/ 1450738 w 1733006"/>
              <a:gd name="T17" fmla="*/ 866503 h 1733006"/>
              <a:gd name="T18" fmla="*/ 866503 w 1733006"/>
              <a:gd name="T19" fmla="*/ 282268 h 17330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3006"/>
              <a:gd name="T31" fmla="*/ 0 h 1733006"/>
              <a:gd name="T32" fmla="*/ 1733006 w 1733006"/>
              <a:gd name="T33" fmla="*/ 1733006 h 17330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3006" h="1733006">
                <a:moveTo>
                  <a:pt x="866503" y="0"/>
                </a:moveTo>
                <a:cubicBezTo>
                  <a:pt x="1345059" y="0"/>
                  <a:pt x="1733006" y="387947"/>
                  <a:pt x="1733006" y="866503"/>
                </a:cubicBezTo>
                <a:cubicBezTo>
                  <a:pt x="1733006" y="1345059"/>
                  <a:pt x="1345059" y="1733006"/>
                  <a:pt x="866503" y="1733006"/>
                </a:cubicBezTo>
                <a:cubicBezTo>
                  <a:pt x="387947" y="1733006"/>
                  <a:pt x="0" y="1345059"/>
                  <a:pt x="0" y="866503"/>
                </a:cubicBezTo>
                <a:cubicBezTo>
                  <a:pt x="0" y="387947"/>
                  <a:pt x="387947" y="0"/>
                  <a:pt x="866503" y="0"/>
                </a:cubicBezTo>
                <a:close/>
                <a:moveTo>
                  <a:pt x="866503" y="282268"/>
                </a:moveTo>
                <a:cubicBezTo>
                  <a:pt x="543839" y="282268"/>
                  <a:pt x="282268" y="543839"/>
                  <a:pt x="282268" y="866503"/>
                </a:cubicBezTo>
                <a:cubicBezTo>
                  <a:pt x="282268" y="1189167"/>
                  <a:pt x="543839" y="1450738"/>
                  <a:pt x="866503" y="1450738"/>
                </a:cubicBezTo>
                <a:cubicBezTo>
                  <a:pt x="1189167" y="1450738"/>
                  <a:pt x="1450738" y="1189167"/>
                  <a:pt x="1450738" y="866503"/>
                </a:cubicBezTo>
                <a:cubicBezTo>
                  <a:pt x="1450738" y="543839"/>
                  <a:pt x="1189167" y="282268"/>
                  <a:pt x="866503" y="282268"/>
                </a:cubicBezTo>
                <a:close/>
              </a:path>
            </a:pathLst>
          </a:custGeom>
          <a:solidFill>
            <a:schemeClr val="accent1"/>
          </a:solidFill>
          <a:ln>
            <a:noFill/>
          </a:ln>
        </p:spPr>
        <p:txBody>
          <a:bodyPr lIns="121913" tIns="60956" rIns="121913" bIns="60956" anchor="ctr"/>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21" name="椭圆 20"/>
          <p:cNvSpPr>
            <a:spLocks noChangeAspect="1"/>
          </p:cNvSpPr>
          <p:nvPr/>
        </p:nvSpPr>
        <p:spPr>
          <a:xfrm>
            <a:off x="1907498" y="2771353"/>
            <a:ext cx="1382203" cy="1382389"/>
          </a:xfrm>
          <a:prstGeom prst="ellipse">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21913" tIns="60956" rIns="121913" bIns="60956" rtlCol="0" anchor="ctr"/>
          <a:p>
            <a:pPr algn="ctr"/>
            <a:endParaRPr lang="zh-CN" altLang="en-US" sz="2400"/>
          </a:p>
        </p:txBody>
      </p:sp>
      <p:sp>
        <p:nvSpPr>
          <p:cNvPr id="22" name="TextBox 120"/>
          <p:cNvSpPr txBox="1"/>
          <p:nvPr/>
        </p:nvSpPr>
        <p:spPr>
          <a:xfrm>
            <a:off x="2147491" y="2921783"/>
            <a:ext cx="901291" cy="1107440"/>
          </a:xfrm>
          <a:prstGeom prst="rect">
            <a:avLst/>
          </a:prstGeom>
          <a:noFill/>
          <a:ln>
            <a:noFill/>
          </a:ln>
        </p:spPr>
        <p:txBody>
          <a:bodyPr wrap="square" lIns="121913" tIns="60956" rIns="121913" bIns="60956" rtlCol="0">
            <a:spAutoFit/>
          </a:bodyPr>
          <a:p>
            <a:pPr algn="ctr"/>
            <a:r>
              <a:rPr lang="zh-CN" altLang="en-US" sz="2135" b="1" dirty="0">
                <a:solidFill>
                  <a:schemeClr val="accent1"/>
                </a:solidFill>
                <a:latin typeface="微软雅黑" panose="020B0503020204020204" pitchFamily="34" charset="-122"/>
                <a:ea typeface="微软雅黑" panose="020B0503020204020204" pitchFamily="34" charset="-122"/>
                <a:sym typeface="方正稚艺简体" pitchFamily="1" charset="-122"/>
              </a:rPr>
              <a:t>非遗才艺教育</a:t>
            </a:r>
            <a:endParaRPr lang="zh-CN" altLang="en-US" sz="2135" b="1" dirty="0">
              <a:solidFill>
                <a:schemeClr val="accent1"/>
              </a:solidFill>
              <a:latin typeface="微软雅黑" panose="020B0503020204020204" pitchFamily="34" charset="-122"/>
              <a:ea typeface="微软雅黑" panose="020B0503020204020204" pitchFamily="34" charset="-122"/>
              <a:sym typeface="方正稚艺简体" pitchFamily="1" charset="-122"/>
            </a:endParaRPr>
          </a:p>
        </p:txBody>
      </p:sp>
      <p:grpSp>
        <p:nvGrpSpPr>
          <p:cNvPr id="23" name="组合 7"/>
          <p:cNvGrpSpPr/>
          <p:nvPr/>
        </p:nvGrpSpPr>
        <p:grpSpPr>
          <a:xfrm>
            <a:off x="5410835" y="5453380"/>
            <a:ext cx="4124960" cy="465069"/>
            <a:chOff x="5453250" y="5471492"/>
            <a:chExt cx="1432444" cy="464832"/>
          </a:xfrm>
        </p:grpSpPr>
        <p:sp>
          <p:nvSpPr>
            <p:cNvPr id="26" name="圆角矩形 25"/>
            <p:cNvSpPr/>
            <p:nvPr/>
          </p:nvSpPr>
          <p:spPr>
            <a:xfrm>
              <a:off x="5453250" y="5471492"/>
              <a:ext cx="1432444" cy="4648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27" name="TextBox 133"/>
            <p:cNvSpPr txBox="1"/>
            <p:nvPr/>
          </p:nvSpPr>
          <p:spPr>
            <a:xfrm>
              <a:off x="5478829" y="5550827"/>
              <a:ext cx="1103661" cy="306549"/>
            </a:xfrm>
            <a:prstGeom prst="rect">
              <a:avLst/>
            </a:prstGeom>
            <a:noFill/>
            <a:ln>
              <a:noFill/>
            </a:ln>
          </p:spPr>
          <p:txBody>
            <a:bodyPr wrap="square" rtlCol="0">
              <a:spAutoFit/>
            </a:bodyPr>
            <a:p>
              <a:pPr algn="ctr"/>
              <a:r>
                <a:rPr lang="zh-CN" altLang="en-US" sz="1400" dirty="0">
                  <a:solidFill>
                    <a:schemeClr val="bg1"/>
                  </a:solidFill>
                  <a:latin typeface="微软雅黑" panose="020B0503020204020204" pitchFamily="34" charset="-122"/>
                  <a:ea typeface="微软雅黑" panose="020B0503020204020204" pitchFamily="34" charset="-122"/>
                  <a:sym typeface="方正稚艺简体" pitchFamily="1" charset="-122"/>
                </a:rPr>
                <a:t>全</a:t>
              </a:r>
              <a:r>
                <a:rPr lang="zh-CN" altLang="en-US" sz="1400" dirty="0">
                  <a:solidFill>
                    <a:schemeClr val="bg1"/>
                  </a:solidFill>
                  <a:latin typeface="微软雅黑" panose="020B0503020204020204" pitchFamily="34" charset="-122"/>
                  <a:ea typeface="微软雅黑" panose="020B0503020204020204" pitchFamily="34" charset="-122"/>
                  <a:sym typeface="方正稚艺简体" pitchFamily="1" charset="-122"/>
                </a:rPr>
                <a:t>国“互联网</a:t>
              </a:r>
              <a:r>
                <a:rPr lang="en-US" altLang="zh-CN" sz="1400" dirty="0">
                  <a:solidFill>
                    <a:schemeClr val="bg1"/>
                  </a:solidFill>
                  <a:latin typeface="微软雅黑" panose="020B0503020204020204" pitchFamily="34" charset="-122"/>
                  <a:ea typeface="微软雅黑" panose="020B0503020204020204" pitchFamily="34" charset="-122"/>
                  <a:sym typeface="方正稚艺简体" pitchFamily="1" charset="-122"/>
                </a:rPr>
                <a:t>+</a:t>
              </a:r>
              <a:r>
                <a:rPr lang="zh-CN" altLang="en-US" sz="1400" dirty="0">
                  <a:solidFill>
                    <a:schemeClr val="bg1"/>
                  </a:solidFill>
                  <a:latin typeface="微软雅黑" panose="020B0503020204020204" pitchFamily="34" charset="-122"/>
                  <a:ea typeface="微软雅黑" panose="020B0503020204020204" pitchFamily="34" charset="-122"/>
                  <a:sym typeface="方正稚艺简体" pitchFamily="1" charset="-122"/>
                </a:rPr>
                <a:t>”创新创业大赛</a:t>
              </a:r>
              <a:endParaRPr lang="zh-CN" altLang="en-US" sz="1400" dirty="0">
                <a:solidFill>
                  <a:schemeClr val="bg1"/>
                </a:solidFill>
                <a:latin typeface="微软雅黑" panose="020B0503020204020204" pitchFamily="34" charset="-122"/>
                <a:ea typeface="微软雅黑" panose="020B0503020204020204" pitchFamily="34" charset="-122"/>
                <a:sym typeface="方正稚艺简体" pitchFamily="1" charset="-122"/>
              </a:endParaRPr>
            </a:p>
          </p:txBody>
        </p:sp>
      </p:grpSp>
      <p:sp>
        <p:nvSpPr>
          <p:cNvPr id="2" name="直接箭头连接符 50"/>
          <p:cNvSpPr>
            <a:spLocks noChangeShapeType="1"/>
          </p:cNvSpPr>
          <p:nvPr/>
        </p:nvSpPr>
        <p:spPr bwMode="auto">
          <a:xfrm rot="780000">
            <a:off x="4988560" y="4365625"/>
            <a:ext cx="508000" cy="1061085"/>
          </a:xfrm>
          <a:prstGeom prst="straightConnector1">
            <a:avLst/>
          </a:prstGeom>
          <a:noFill/>
          <a:ln w="19050" cap="flat" cmpd="sng">
            <a:solidFill>
              <a:schemeClr val="bg1">
                <a:lumMod val="65000"/>
              </a:schemeClr>
            </a:solidFill>
            <a:bevel/>
            <a:tailEnd type="triangle" w="med" len="med"/>
          </a:ln>
          <a:extLst>
            <a:ext uri="{909E8E84-426E-40DD-AFC4-6F175D3DCCD1}">
              <a14:hiddenFill xmlns:a14="http://schemas.microsoft.com/office/drawing/2010/main">
                <a:noFill/>
              </a14:hiddenFill>
            </a:ext>
          </a:extLst>
        </p:spPr>
        <p:txBody>
          <a:bodyPr/>
          <a:p>
            <a:endParaRPr lang="zh-CN" altLang="en-US" sz="2400"/>
          </a:p>
        </p:txBody>
      </p:sp>
      <p:sp>
        <p:nvSpPr>
          <p:cNvPr id="3" name="椭圆 2"/>
          <p:cNvSpPr>
            <a:spLocks noChangeAspect="1"/>
          </p:cNvSpPr>
          <p:nvPr/>
        </p:nvSpPr>
        <p:spPr>
          <a:xfrm>
            <a:off x="3159125" y="1182370"/>
            <a:ext cx="1260475" cy="1260475"/>
          </a:xfrm>
          <a:prstGeom prst="ellipse">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21913" tIns="60956" rIns="121913" bIns="60956" rtlCol="0" anchor="ctr"/>
          <a:p>
            <a:pPr algn="ctr"/>
            <a:endParaRPr lang="zh-CN" altLang="en-US" sz="2400"/>
          </a:p>
        </p:txBody>
      </p:sp>
      <p:sp>
        <p:nvSpPr>
          <p:cNvPr id="123" name="TextBox 122"/>
          <p:cNvSpPr txBox="1"/>
          <p:nvPr/>
        </p:nvSpPr>
        <p:spPr>
          <a:xfrm>
            <a:off x="3246755" y="1448435"/>
            <a:ext cx="1105535" cy="859155"/>
          </a:xfrm>
          <a:prstGeom prst="rect">
            <a:avLst/>
          </a:prstGeom>
          <a:noFill/>
          <a:ln>
            <a:noFill/>
          </a:ln>
        </p:spPr>
        <p:txBody>
          <a:bodyPr wrap="square" lIns="121913" tIns="60956" rIns="121913" bIns="60956" rtlCol="0">
            <a:spAutoFit/>
          </a:bodyPr>
          <a:p>
            <a:pPr algn="ctr"/>
            <a:r>
              <a:rPr lang="zh-CN" altLang="en-US" sz="1600" b="1" dirty="0">
                <a:solidFill>
                  <a:schemeClr val="accent2"/>
                </a:solidFill>
                <a:latin typeface="微软雅黑" panose="020B0503020204020204" pitchFamily="34" charset="-122"/>
                <a:ea typeface="微软雅黑" panose="020B0503020204020204" pitchFamily="34" charset="-122"/>
                <a:sym typeface="方正稚艺简体" pitchFamily="1" charset="-122"/>
              </a:rPr>
              <a:t>教师教育教学理论成果</a:t>
            </a:r>
            <a:endParaRPr lang="zh-CN" altLang="en-US" sz="1600" b="1" dirty="0">
              <a:solidFill>
                <a:schemeClr val="accent2"/>
              </a:solidFill>
              <a:latin typeface="微软雅黑" panose="020B0503020204020204" pitchFamily="34" charset="-122"/>
              <a:ea typeface="微软雅黑" panose="020B0503020204020204" pitchFamily="34" charset="-122"/>
              <a:sym typeface="方正稚艺简体" pitchFamily="1" charset="-122"/>
            </a:endParaRPr>
          </a:p>
        </p:txBody>
      </p:sp>
      <p:cxnSp>
        <p:nvCxnSpPr>
          <p:cNvPr id="6" name="直接箭头连接符 5"/>
          <p:cNvCxnSpPr/>
          <p:nvPr/>
        </p:nvCxnSpPr>
        <p:spPr>
          <a:xfrm>
            <a:off x="3444875" y="3756660"/>
            <a:ext cx="9683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直接箭头连接符 50"/>
          <p:cNvSpPr>
            <a:spLocks noChangeShapeType="1"/>
          </p:cNvSpPr>
          <p:nvPr/>
        </p:nvSpPr>
        <p:spPr bwMode="auto">
          <a:xfrm>
            <a:off x="5411470" y="4217670"/>
            <a:ext cx="471170" cy="263525"/>
          </a:xfrm>
          <a:prstGeom prst="straightConnector1">
            <a:avLst/>
          </a:prstGeom>
          <a:noFill/>
          <a:ln w="19050" cap="flat" cmpd="sng">
            <a:solidFill>
              <a:schemeClr val="bg1">
                <a:lumMod val="65000"/>
              </a:schemeClr>
            </a:solidFill>
            <a:bevel/>
            <a:tailEnd type="triangle" w="med" len="med"/>
          </a:ln>
          <a:extLst>
            <a:ext uri="{909E8E84-426E-40DD-AFC4-6F175D3DCCD1}">
              <a14:hiddenFill xmlns:a14="http://schemas.microsoft.com/office/drawing/2010/main">
                <a:noFill/>
              </a14:hiddenFill>
            </a:ext>
          </a:extLst>
        </p:spPr>
        <p:txBody>
          <a:bodyPr/>
          <a:p>
            <a:endParaRPr lang="zh-CN" altLang="en-US" sz="2400"/>
          </a:p>
        </p:txBody>
      </p:sp>
      <p:sp>
        <p:nvSpPr>
          <p:cNvPr id="12" name="直接箭头连接符 50"/>
          <p:cNvSpPr>
            <a:spLocks noChangeShapeType="1"/>
          </p:cNvSpPr>
          <p:nvPr/>
        </p:nvSpPr>
        <p:spPr bwMode="auto">
          <a:xfrm rot="20580000" flipV="1">
            <a:off x="2708275" y="2268855"/>
            <a:ext cx="514985" cy="240665"/>
          </a:xfrm>
          <a:prstGeom prst="straightConnector1">
            <a:avLst/>
          </a:prstGeom>
          <a:noFill/>
          <a:ln w="19050" cap="flat" cmpd="sng">
            <a:solidFill>
              <a:schemeClr val="bg1">
                <a:lumMod val="65000"/>
              </a:schemeClr>
            </a:solidFill>
            <a:bevel/>
            <a:tailEnd type="triangle" w="med" len="med"/>
          </a:ln>
          <a:extLst>
            <a:ext uri="{909E8E84-426E-40DD-AFC4-6F175D3DCCD1}">
              <a14:hiddenFill xmlns:a14="http://schemas.microsoft.com/office/drawing/2010/main">
                <a:noFill/>
              </a14:hiddenFill>
            </a:ext>
          </a:extLst>
        </p:spPr>
        <p:txBody>
          <a:bodyPr/>
          <a:p>
            <a:endParaRPr lang="zh-CN" altLang="en-US" sz="2400"/>
          </a:p>
        </p:txBody>
      </p:sp>
      <p:sp>
        <p:nvSpPr>
          <p:cNvPr id="13" name="TextBox 133"/>
          <p:cNvSpPr txBox="1"/>
          <p:nvPr/>
        </p:nvSpPr>
        <p:spPr>
          <a:xfrm>
            <a:off x="5919426" y="4417695"/>
            <a:ext cx="3978158" cy="306705"/>
          </a:xfrm>
          <a:prstGeom prst="rect">
            <a:avLst/>
          </a:prstGeom>
          <a:noFill/>
          <a:ln>
            <a:noFill/>
          </a:ln>
        </p:spPr>
        <p:txBody>
          <a:bodyPr wrap="square" rtlCol="0">
            <a:spAutoFit/>
          </a:bodyPr>
          <a:p>
            <a:r>
              <a:rPr lang="zh-CN" altLang="en-US" sz="1400" dirty="0">
                <a:solidFill>
                  <a:schemeClr val="bg1"/>
                </a:solidFill>
                <a:latin typeface="微软雅黑" panose="020B0503020204020204" pitchFamily="34" charset="-122"/>
                <a:ea typeface="微软雅黑" panose="020B0503020204020204" pitchFamily="34" charset="-122"/>
                <a:sym typeface="方正稚艺简体" pitchFamily="1" charset="-122"/>
              </a:rPr>
              <a:t>团市委“未来杯”上海市高中阶段社会实践大赛</a:t>
            </a:r>
            <a:endParaRPr lang="zh-CN" altLang="en-US" sz="1400" dirty="0">
              <a:solidFill>
                <a:schemeClr val="bg1"/>
              </a:solidFill>
              <a:latin typeface="微软雅黑" panose="020B0503020204020204" pitchFamily="34" charset="-122"/>
              <a:ea typeface="微软雅黑" panose="020B0503020204020204" pitchFamily="34" charset="-122"/>
              <a:sym typeface="方正稚艺简体" pitchFamily="1" charset="-122"/>
            </a:endParaRPr>
          </a:p>
        </p:txBody>
      </p:sp>
      <p:grpSp>
        <p:nvGrpSpPr>
          <p:cNvPr id="17" name="组合 7"/>
          <p:cNvGrpSpPr/>
          <p:nvPr/>
        </p:nvGrpSpPr>
        <p:grpSpPr>
          <a:xfrm>
            <a:off x="5883275" y="4211320"/>
            <a:ext cx="3630930" cy="464820"/>
            <a:chOff x="5542337" y="4892667"/>
            <a:chExt cx="1432444" cy="464832"/>
          </a:xfrm>
        </p:grpSpPr>
        <p:sp>
          <p:nvSpPr>
            <p:cNvPr id="19" name="圆角矩形 18"/>
            <p:cNvSpPr/>
            <p:nvPr/>
          </p:nvSpPr>
          <p:spPr>
            <a:xfrm>
              <a:off x="5542337" y="4892667"/>
              <a:ext cx="1432444" cy="4648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28" name="TextBox 133"/>
            <p:cNvSpPr txBox="1"/>
            <p:nvPr/>
          </p:nvSpPr>
          <p:spPr>
            <a:xfrm>
              <a:off x="5567916" y="4956135"/>
              <a:ext cx="1243024" cy="306713"/>
            </a:xfrm>
            <a:prstGeom prst="rect">
              <a:avLst/>
            </a:prstGeom>
            <a:noFill/>
            <a:ln>
              <a:noFill/>
            </a:ln>
          </p:spPr>
          <p:txBody>
            <a:bodyPr wrap="square" rtlCol="0">
              <a:spAutoFit/>
            </a:bodyPr>
            <a:p>
              <a:pPr algn="ctr"/>
              <a:r>
                <a:rPr lang="zh-CN" altLang="en-US" sz="1400" dirty="0">
                  <a:solidFill>
                    <a:schemeClr val="bg1"/>
                  </a:solidFill>
                  <a:latin typeface="微软雅黑" panose="020B0503020204020204" pitchFamily="34" charset="-122"/>
                  <a:ea typeface="微软雅黑" panose="020B0503020204020204" pitchFamily="34" charset="-122"/>
                  <a:sym typeface="方正稚艺简体" pitchFamily="1" charset="-122"/>
                </a:rPr>
                <a:t>民文基地展示</a:t>
              </a:r>
              <a:r>
                <a:rPr lang="zh-CN" altLang="en-US" sz="1400" dirty="0">
                  <a:solidFill>
                    <a:schemeClr val="bg1"/>
                  </a:solidFill>
                  <a:latin typeface="微软雅黑" panose="020B0503020204020204" pitchFamily="34" charset="-122"/>
                  <a:ea typeface="微软雅黑" panose="020B0503020204020204" pitchFamily="34" charset="-122"/>
                  <a:sym typeface="方正稚艺简体" pitchFamily="1" charset="-122"/>
                </a:rPr>
                <a:t>与辐射</a:t>
              </a:r>
              <a:endParaRPr lang="zh-CN" altLang="en-US" sz="1400" dirty="0">
                <a:solidFill>
                  <a:schemeClr val="bg1"/>
                </a:solidFill>
                <a:latin typeface="微软雅黑" panose="020B0503020204020204" pitchFamily="34" charset="-122"/>
                <a:ea typeface="微软雅黑" panose="020B0503020204020204" pitchFamily="34" charset="-122"/>
                <a:sym typeface="方正稚艺简体" pitchFamily="1"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t="15280"/>
          <a:stretch>
            <a:fillRect/>
          </a:stretch>
        </p:blipFill>
        <p:spPr>
          <a:xfrm>
            <a:off x="0" y="-1"/>
            <a:ext cx="12214810" cy="6870831"/>
          </a:xfrm>
          <a:prstGeom prst="rect">
            <a:avLst/>
          </a:prstGeom>
        </p:spPr>
      </p:pic>
      <p:sp>
        <p:nvSpPr>
          <p:cNvPr id="10" name="矩形 9"/>
          <p:cNvSpPr/>
          <p:nvPr/>
        </p:nvSpPr>
        <p:spPr>
          <a:xfrm>
            <a:off x="0" y="-1"/>
            <a:ext cx="12214810" cy="6858001"/>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7102459" y="-1770531"/>
            <a:ext cx="6301986" cy="7646670"/>
            <a:chOff x="6172326" y="-2532531"/>
            <a:chExt cx="7227326" cy="8769454"/>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7659" y="4398469"/>
              <a:ext cx="2757680" cy="1838454"/>
            </a:xfrm>
            <a:prstGeom prst="rect">
              <a:avLst/>
            </a:prstGeom>
          </p:spPr>
        </p:pic>
        <p:sp>
          <p:nvSpPr>
            <p:cNvPr id="18" name="椭圆 17"/>
            <p:cNvSpPr/>
            <p:nvPr/>
          </p:nvSpPr>
          <p:spPr>
            <a:xfrm>
              <a:off x="11447260" y="4170329"/>
              <a:ext cx="515821" cy="515821"/>
            </a:xfrm>
            <a:prstGeom prst="ellipse">
              <a:avLst/>
            </a:prstGeom>
            <a:noFill/>
            <a:ln w="25400">
              <a:solidFill>
                <a:srgbClr val="74B7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817801" y="-663048"/>
              <a:ext cx="1918301" cy="1918301"/>
            </a:xfrm>
            <a:prstGeom prst="ellipse">
              <a:avLst/>
            </a:prstGeom>
            <a:solidFill>
              <a:srgbClr val="74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0420354" y="610685"/>
              <a:ext cx="1356597" cy="1356597"/>
            </a:xfrm>
            <a:prstGeom prst="ellipse">
              <a:avLst/>
            </a:prstGeom>
            <a:noFill/>
            <a:ln w="25400">
              <a:solidFill>
                <a:srgbClr val="74B7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720841" y="-2532531"/>
              <a:ext cx="6568440" cy="6568440"/>
            </a:xfrm>
            <a:prstGeom prst="ellipse">
              <a:avLst/>
            </a:prstGeom>
            <a:noFill/>
            <a:ln w="25400">
              <a:solidFill>
                <a:srgbClr val="74B7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7086408" y="3835014"/>
              <a:ext cx="1143430" cy="1143430"/>
            </a:xfrm>
            <a:prstGeom prst="ellipse">
              <a:avLst/>
            </a:prstGeom>
            <a:solidFill>
              <a:srgbClr val="74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不完整圆 13"/>
            <p:cNvSpPr/>
            <p:nvPr/>
          </p:nvSpPr>
          <p:spPr>
            <a:xfrm flipV="1">
              <a:off x="6930298" y="1194654"/>
              <a:ext cx="3612100" cy="3612100"/>
            </a:xfrm>
            <a:prstGeom prst="pie">
              <a:avLst>
                <a:gd name="adj1" fmla="val 9974734"/>
                <a:gd name="adj2" fmla="val 810012"/>
              </a:avLst>
            </a:prstGeom>
            <a:solidFill>
              <a:srgbClr val="115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不完整圆 11"/>
            <p:cNvSpPr/>
            <p:nvPr/>
          </p:nvSpPr>
          <p:spPr>
            <a:xfrm>
              <a:off x="6930298" y="1194653"/>
              <a:ext cx="3612100" cy="3612100"/>
            </a:xfrm>
            <a:prstGeom prst="pie">
              <a:avLst>
                <a:gd name="adj1" fmla="val 9974734"/>
                <a:gd name="adj2" fmla="val 810012"/>
              </a:avLst>
            </a:prstGeom>
            <a:solidFill>
              <a:srgbClr val="115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椭圆 14"/>
            <p:cNvSpPr/>
            <p:nvPr/>
          </p:nvSpPr>
          <p:spPr>
            <a:xfrm>
              <a:off x="6172326" y="522527"/>
              <a:ext cx="843818" cy="843818"/>
            </a:xfrm>
            <a:prstGeom prst="ellipse">
              <a:avLst/>
            </a:prstGeom>
            <a:solidFill>
              <a:srgbClr val="74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9942" y="1362743"/>
              <a:ext cx="4979707" cy="3319805"/>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4249" y="922550"/>
              <a:ext cx="3245403" cy="2163602"/>
            </a:xfrm>
            <a:prstGeom prst="rect">
              <a:avLst/>
            </a:prstGeom>
          </p:spPr>
        </p:pic>
      </p:grpSp>
      <p:sp>
        <p:nvSpPr>
          <p:cNvPr id="24" name="TextBox 37"/>
          <p:cNvSpPr>
            <a:spLocks noChangeArrowheads="1"/>
          </p:cNvSpPr>
          <p:nvPr/>
        </p:nvSpPr>
        <p:spPr bwMode="auto">
          <a:xfrm>
            <a:off x="159290" y="3108608"/>
            <a:ext cx="7832756" cy="693133"/>
          </a:xfrm>
          <a:prstGeom prst="rect">
            <a:avLst/>
          </a:prstGeom>
          <a:noFill/>
          <a:ln>
            <a:noFill/>
          </a:ln>
        </p:spPr>
        <p:txBody>
          <a:bodyPr wrap="square" lIns="51430" tIns="25715" rIns="51430" bIns="2571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685165">
              <a:lnSpc>
                <a:spcPts val="5000"/>
              </a:lnSpc>
              <a:spcBef>
                <a:spcPct val="0"/>
              </a:spcBef>
              <a:buNone/>
              <a:defRPr/>
            </a:pPr>
            <a:r>
              <a:rPr lang="zh-CN" altLang="en-US" sz="48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感谢领导专家聆听指导！</a:t>
            </a:r>
            <a:endParaRPr lang="zh-CN" altLang="en-US" sz="48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381" y="-6585"/>
            <a:ext cx="1516972" cy="121168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583942" y="-827010"/>
            <a:ext cx="2113730" cy="2113730"/>
            <a:chOff x="-410322" y="-583942"/>
            <a:chExt cx="2113730" cy="2113730"/>
          </a:xfrm>
        </p:grpSpPr>
        <p:sp>
          <p:nvSpPr>
            <p:cNvPr id="30" name="椭圆 29"/>
            <p:cNvSpPr/>
            <p:nvPr/>
          </p:nvSpPr>
          <p:spPr>
            <a:xfrm>
              <a:off x="-410322" y="-583942"/>
              <a:ext cx="1961330" cy="1961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57922" y="-431542"/>
              <a:ext cx="1961330" cy="1961330"/>
            </a:xfrm>
            <a:prstGeom prst="ellipse">
              <a:avLst/>
            </a:prstGeom>
            <a:noFill/>
            <a:ln w="254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圆角矩形 23"/>
          <p:cNvSpPr/>
          <p:nvPr/>
        </p:nvSpPr>
        <p:spPr>
          <a:xfrm rot="18900000">
            <a:off x="9798669" y="-388921"/>
            <a:ext cx="3292289" cy="108284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5" name="圆角矩形 24"/>
          <p:cNvSpPr/>
          <p:nvPr/>
        </p:nvSpPr>
        <p:spPr>
          <a:xfrm rot="18900000">
            <a:off x="11094170" y="-172256"/>
            <a:ext cx="2160198" cy="710496"/>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36" name="直接连接符 35"/>
          <p:cNvCxnSpPr/>
          <p:nvPr/>
        </p:nvCxnSpPr>
        <p:spPr>
          <a:xfrm>
            <a:off x="1624974" y="908479"/>
            <a:ext cx="8272996" cy="0"/>
          </a:xfrm>
          <a:prstGeom prst="line">
            <a:avLst/>
          </a:prstGeom>
          <a:ln w="25400">
            <a:solidFill>
              <a:schemeClr val="accent1">
                <a:lumMod val="40000"/>
                <a:lumOff val="60000"/>
              </a:schemeClr>
            </a:solidFill>
            <a:tailEnd type="oval" w="lg" len="lg"/>
          </a:ln>
        </p:spPr>
        <p:style>
          <a:lnRef idx="1">
            <a:schemeClr val="accent1"/>
          </a:lnRef>
          <a:fillRef idx="0">
            <a:schemeClr val="accent1"/>
          </a:fillRef>
          <a:effectRef idx="0">
            <a:schemeClr val="accent1"/>
          </a:effectRef>
          <a:fontRef idx="minor">
            <a:schemeClr val="tx1"/>
          </a:fontRef>
        </p:style>
      </p:cxnSp>
      <p:pic>
        <p:nvPicPr>
          <p:cNvPr id="37" name="图片 3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821" y="-86377"/>
            <a:ext cx="1358913" cy="1085448"/>
          </a:xfrm>
          <a:prstGeom prst="rect">
            <a:avLst/>
          </a:prstGeom>
        </p:spPr>
      </p:pic>
      <p:sp>
        <p:nvSpPr>
          <p:cNvPr id="42" name="TextBox 64"/>
          <p:cNvSpPr txBox="1"/>
          <p:nvPr/>
        </p:nvSpPr>
        <p:spPr>
          <a:xfrm>
            <a:off x="1529715" y="182880"/>
            <a:ext cx="5953760" cy="583565"/>
          </a:xfrm>
          <a:prstGeom prst="rect">
            <a:avLst/>
          </a:prstGeom>
          <a:noFill/>
        </p:spPr>
        <p:txBody>
          <a:bodyPr wrap="square" rtlCol="0">
            <a:spAutoFit/>
          </a:bodyPr>
          <a:lstStyle/>
          <a:p>
            <a:r>
              <a:rPr lang="zh-CN" altLang="en-US" sz="3200" b="1" dirty="0">
                <a:ln w="6350">
                  <a:noFill/>
                </a:ln>
                <a:solidFill>
                  <a:srgbClr val="334956"/>
                </a:solidFill>
                <a:latin typeface="微软雅黑" panose="020B0503020204020204" pitchFamily="34" charset="-122"/>
                <a:ea typeface="微软雅黑" panose="020B0503020204020204" pitchFamily="34" charset="-122"/>
              </a:rPr>
              <a:t>校非遗才艺教育培养目标</a:t>
            </a:r>
            <a:endParaRPr lang="zh-CN" altLang="en-US" sz="3200" b="1" dirty="0">
              <a:ln w="6350">
                <a:noFill/>
              </a:ln>
              <a:solidFill>
                <a:srgbClr val="334956"/>
              </a:solidFill>
              <a:latin typeface="微软雅黑" panose="020B0503020204020204" pitchFamily="34" charset="-122"/>
              <a:ea typeface="微软雅黑" panose="020B0503020204020204" pitchFamily="34" charset="-122"/>
            </a:endParaRPr>
          </a:p>
        </p:txBody>
      </p:sp>
      <p:sp>
        <p:nvSpPr>
          <p:cNvPr id="44" name="object 23"/>
          <p:cNvSpPr txBox="1"/>
          <p:nvPr/>
        </p:nvSpPr>
        <p:spPr>
          <a:xfrm>
            <a:off x="1576705" y="2306320"/>
            <a:ext cx="8369300" cy="2245360"/>
          </a:xfrm>
          <a:prstGeom prst="rect">
            <a:avLst/>
          </a:prstGeom>
        </p:spPr>
        <p:txBody>
          <a:bodyPr vert="horz" wrap="square" lIns="0" tIns="16912" rIns="0" bIns="0" rtlCol="0">
            <a:spAutoFit/>
            <a:scene3d>
              <a:camera prst="orthographicFront"/>
              <a:lightRig rig="threePt" dir="t"/>
            </a:scene3d>
          </a:bodyPr>
          <a:p>
            <a:pPr marL="12700" marR="5080" algn="ctr">
              <a:lnSpc>
                <a:spcPct val="200000"/>
              </a:lnSpc>
              <a:spcBef>
                <a:spcPts val="100"/>
              </a:spcBef>
            </a:pPr>
            <a:r>
              <a:rPr sz="36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围绕“厚于德、精于技、达于和”</a:t>
            </a:r>
            <a:r>
              <a:rPr lang="zh-CN" sz="36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的校训</a:t>
            </a:r>
            <a:endParaRPr lang="zh-CN" sz="36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L="12700" marR="5080" algn="ctr">
              <a:lnSpc>
                <a:spcPct val="200000"/>
              </a:lnSpc>
              <a:spcBef>
                <a:spcPts val="100"/>
              </a:spcBef>
            </a:pPr>
            <a:r>
              <a:rPr lang="zh-CN" sz="36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培养“雅为善学”</a:t>
            </a:r>
            <a:r>
              <a:rPr lang="zh-CN" sz="36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职业人为育人目标</a:t>
            </a:r>
            <a:endParaRPr lang="zh-CN" sz="36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p:cNvSpPr/>
          <p:nvPr/>
        </p:nvSpPr>
        <p:spPr>
          <a:xfrm flipH="1">
            <a:off x="6798945" y="2226945"/>
            <a:ext cx="3048000" cy="887730"/>
          </a:xfrm>
          <a:prstGeom prst="rect">
            <a:avLst/>
          </a:prstGeom>
          <a:blipFill>
            <a:blip r:embed="rId1" cstate="print"/>
            <a:stretch>
              <a:fillRect/>
            </a:stretch>
          </a:blipFill>
        </p:spPr>
        <p:txBody>
          <a:bodyPr wrap="square" lIns="0" tIns="0" rIns="0" bIns="0" rtlCol="0"/>
          <a:p/>
        </p:txBody>
      </p:sp>
      <p:sp>
        <p:nvSpPr>
          <p:cNvPr id="8" name="object 3"/>
          <p:cNvSpPr/>
          <p:nvPr/>
        </p:nvSpPr>
        <p:spPr>
          <a:xfrm>
            <a:off x="1846580" y="1211580"/>
            <a:ext cx="3048000" cy="887730"/>
          </a:xfrm>
          <a:prstGeom prst="rect">
            <a:avLst/>
          </a:prstGeom>
          <a:blipFill>
            <a:blip r:embed="rId1" cstate="print"/>
            <a:stretch>
              <a:fillRect/>
            </a:stretch>
          </a:blipFill>
        </p:spPr>
        <p:txBody>
          <a:bodyPr wrap="square" lIns="0" tIns="0" rIns="0" bIns="0" rtlCol="0"/>
          <a:p/>
        </p:txBody>
      </p:sp>
      <p:grpSp>
        <p:nvGrpSpPr>
          <p:cNvPr id="29" name="组合 28"/>
          <p:cNvGrpSpPr/>
          <p:nvPr/>
        </p:nvGrpSpPr>
        <p:grpSpPr>
          <a:xfrm>
            <a:off x="-583942" y="-827010"/>
            <a:ext cx="2113730" cy="2113730"/>
            <a:chOff x="-410322" y="-583942"/>
            <a:chExt cx="2113730" cy="2113730"/>
          </a:xfrm>
        </p:grpSpPr>
        <p:sp>
          <p:nvSpPr>
            <p:cNvPr id="30" name="椭圆 29"/>
            <p:cNvSpPr/>
            <p:nvPr/>
          </p:nvSpPr>
          <p:spPr>
            <a:xfrm>
              <a:off x="-410322" y="-583942"/>
              <a:ext cx="1961330" cy="1961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57922" y="-431542"/>
              <a:ext cx="1961330" cy="1961330"/>
            </a:xfrm>
            <a:prstGeom prst="ellipse">
              <a:avLst/>
            </a:prstGeom>
            <a:noFill/>
            <a:ln w="254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圆角矩形 23"/>
          <p:cNvSpPr/>
          <p:nvPr/>
        </p:nvSpPr>
        <p:spPr>
          <a:xfrm rot="18900000">
            <a:off x="9798669" y="-388921"/>
            <a:ext cx="3292289" cy="108284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5" name="圆角矩形 24"/>
          <p:cNvSpPr/>
          <p:nvPr/>
        </p:nvSpPr>
        <p:spPr>
          <a:xfrm rot="18900000">
            <a:off x="11094170" y="-172256"/>
            <a:ext cx="2160198" cy="710496"/>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36" name="直接连接符 35"/>
          <p:cNvCxnSpPr/>
          <p:nvPr/>
        </p:nvCxnSpPr>
        <p:spPr>
          <a:xfrm>
            <a:off x="1624974" y="908479"/>
            <a:ext cx="8272996" cy="0"/>
          </a:xfrm>
          <a:prstGeom prst="line">
            <a:avLst/>
          </a:prstGeom>
          <a:ln w="25400">
            <a:solidFill>
              <a:schemeClr val="accent1">
                <a:lumMod val="40000"/>
                <a:lumOff val="60000"/>
              </a:schemeClr>
            </a:solidFill>
            <a:tailEnd type="oval" w="lg" len="lg"/>
          </a:ln>
        </p:spPr>
        <p:style>
          <a:lnRef idx="1">
            <a:schemeClr val="accent1"/>
          </a:lnRef>
          <a:fillRef idx="0">
            <a:schemeClr val="accent1"/>
          </a:fillRef>
          <a:effectRef idx="0">
            <a:schemeClr val="accent1"/>
          </a:effectRef>
          <a:fontRef idx="minor">
            <a:schemeClr val="tx1"/>
          </a:fontRef>
        </p:style>
      </p:cxnSp>
      <p:pic>
        <p:nvPicPr>
          <p:cNvPr id="37" name="图片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21" y="-86377"/>
            <a:ext cx="1358913" cy="1085448"/>
          </a:xfrm>
          <a:prstGeom prst="rect">
            <a:avLst/>
          </a:prstGeom>
        </p:spPr>
      </p:pic>
      <p:sp>
        <p:nvSpPr>
          <p:cNvPr id="42" name="TextBox 64"/>
          <p:cNvSpPr txBox="1"/>
          <p:nvPr/>
        </p:nvSpPr>
        <p:spPr>
          <a:xfrm>
            <a:off x="1529715" y="182880"/>
            <a:ext cx="5953760" cy="583565"/>
          </a:xfrm>
          <a:prstGeom prst="rect">
            <a:avLst/>
          </a:prstGeom>
          <a:noFill/>
        </p:spPr>
        <p:txBody>
          <a:bodyPr wrap="square" rtlCol="0">
            <a:spAutoFit/>
          </a:bodyPr>
          <a:lstStyle/>
          <a:p>
            <a:r>
              <a:rPr lang="zh-CN" altLang="en-US" sz="3200" b="1" dirty="0">
                <a:ln w="6350">
                  <a:noFill/>
                </a:ln>
                <a:solidFill>
                  <a:srgbClr val="334956"/>
                </a:solidFill>
                <a:latin typeface="微软雅黑" panose="020B0503020204020204" pitchFamily="34" charset="-122"/>
                <a:ea typeface="微软雅黑" panose="020B0503020204020204" pitchFamily="34" charset="-122"/>
              </a:rPr>
              <a:t>我校非遗才艺教育发展历程</a:t>
            </a:r>
            <a:endParaRPr lang="zh-CN" altLang="en-US" sz="3200" b="1" dirty="0">
              <a:ln w="6350">
                <a:noFill/>
              </a:ln>
              <a:solidFill>
                <a:srgbClr val="334956"/>
              </a:solidFill>
              <a:latin typeface="微软雅黑" panose="020B0503020204020204" pitchFamily="34" charset="-122"/>
              <a:ea typeface="微软雅黑" panose="020B0503020204020204" pitchFamily="34" charset="-122"/>
            </a:endParaRPr>
          </a:p>
        </p:txBody>
      </p:sp>
      <p:sp>
        <p:nvSpPr>
          <p:cNvPr id="4" name="object 2"/>
          <p:cNvSpPr/>
          <p:nvPr/>
        </p:nvSpPr>
        <p:spPr>
          <a:xfrm>
            <a:off x="6002655" y="1134110"/>
            <a:ext cx="144145" cy="5469890"/>
          </a:xfrm>
          <a:custGeom>
            <a:avLst/>
            <a:gdLst/>
            <a:ahLst/>
            <a:cxnLst/>
            <a:rect l="l" t="t" r="r" b="b"/>
            <a:pathLst>
              <a:path h="3828415">
                <a:moveTo>
                  <a:pt x="0" y="0"/>
                </a:moveTo>
                <a:lnTo>
                  <a:pt x="0" y="3828338"/>
                </a:lnTo>
              </a:path>
            </a:pathLst>
          </a:custGeom>
          <a:ln w="28956">
            <a:solidFill>
              <a:srgbClr val="A7A8A7"/>
            </a:solidFill>
            <a:prstDash val="dash"/>
          </a:ln>
        </p:spPr>
        <p:txBody>
          <a:bodyPr wrap="square" lIns="0" tIns="0" rIns="0" bIns="0" rtlCol="0"/>
          <a:p/>
        </p:txBody>
      </p:sp>
      <p:sp>
        <p:nvSpPr>
          <p:cNvPr id="5" name="object 4"/>
          <p:cNvSpPr/>
          <p:nvPr/>
        </p:nvSpPr>
        <p:spPr>
          <a:xfrm>
            <a:off x="1812925" y="1211580"/>
            <a:ext cx="4050665" cy="527050"/>
          </a:xfrm>
          <a:custGeom>
            <a:avLst/>
            <a:gdLst/>
            <a:ahLst/>
            <a:cxnLst/>
            <a:rect l="l" t="t" r="r" b="b"/>
            <a:pathLst>
              <a:path w="2293620" h="408940">
                <a:moveTo>
                  <a:pt x="2293620" y="0"/>
                </a:moveTo>
                <a:lnTo>
                  <a:pt x="30772" y="0"/>
                </a:lnTo>
                <a:lnTo>
                  <a:pt x="19068" y="2507"/>
                </a:lnTo>
                <a:lnTo>
                  <a:pt x="9256" y="9248"/>
                </a:lnTo>
                <a:lnTo>
                  <a:pt x="2509" y="19052"/>
                </a:lnTo>
                <a:lnTo>
                  <a:pt x="0" y="30746"/>
                </a:lnTo>
                <a:lnTo>
                  <a:pt x="0" y="377685"/>
                </a:lnTo>
                <a:lnTo>
                  <a:pt x="2509" y="389786"/>
                </a:lnTo>
                <a:lnTo>
                  <a:pt x="9256" y="399545"/>
                </a:lnTo>
                <a:lnTo>
                  <a:pt x="19068" y="406060"/>
                </a:lnTo>
                <a:lnTo>
                  <a:pt x="30772" y="408431"/>
                </a:lnTo>
                <a:lnTo>
                  <a:pt x="2293620" y="408431"/>
                </a:lnTo>
                <a:lnTo>
                  <a:pt x="2293620" y="0"/>
                </a:lnTo>
                <a:close/>
              </a:path>
            </a:pathLst>
          </a:custGeom>
          <a:solidFill>
            <a:srgbClr val="40A5DD"/>
          </a:solidFill>
        </p:spPr>
        <p:txBody>
          <a:bodyPr wrap="square" lIns="0" tIns="0" rIns="0" bIns="0" rtlCol="0"/>
          <a:p/>
        </p:txBody>
      </p:sp>
      <p:sp>
        <p:nvSpPr>
          <p:cNvPr id="14" name="object 14"/>
          <p:cNvSpPr/>
          <p:nvPr/>
        </p:nvSpPr>
        <p:spPr>
          <a:xfrm>
            <a:off x="6125210" y="2245995"/>
            <a:ext cx="3730625" cy="518160"/>
          </a:xfrm>
          <a:custGeom>
            <a:avLst/>
            <a:gdLst/>
            <a:ahLst/>
            <a:cxnLst/>
            <a:rect l="l" t="t" r="r" b="b"/>
            <a:pathLst>
              <a:path w="2293620" h="408939">
                <a:moveTo>
                  <a:pt x="2262847" y="0"/>
                </a:moveTo>
                <a:lnTo>
                  <a:pt x="0" y="0"/>
                </a:lnTo>
                <a:lnTo>
                  <a:pt x="0" y="408431"/>
                </a:lnTo>
                <a:lnTo>
                  <a:pt x="2262847" y="408431"/>
                </a:lnTo>
                <a:lnTo>
                  <a:pt x="2274551" y="406060"/>
                </a:lnTo>
                <a:lnTo>
                  <a:pt x="2284363" y="399545"/>
                </a:lnTo>
                <a:lnTo>
                  <a:pt x="2291110" y="389786"/>
                </a:lnTo>
                <a:lnTo>
                  <a:pt x="2293620" y="377685"/>
                </a:lnTo>
                <a:lnTo>
                  <a:pt x="2293620" y="30746"/>
                </a:lnTo>
                <a:lnTo>
                  <a:pt x="2291110" y="19052"/>
                </a:lnTo>
                <a:lnTo>
                  <a:pt x="2284363" y="9248"/>
                </a:lnTo>
                <a:lnTo>
                  <a:pt x="2274551" y="2507"/>
                </a:lnTo>
                <a:lnTo>
                  <a:pt x="2262847" y="0"/>
                </a:lnTo>
                <a:close/>
              </a:path>
            </a:pathLst>
          </a:custGeom>
          <a:solidFill>
            <a:srgbClr val="FA8525"/>
          </a:solidFill>
        </p:spPr>
        <p:txBody>
          <a:bodyPr wrap="square" lIns="0" tIns="0" rIns="0" bIns="0" rtlCol="0"/>
          <a:p/>
        </p:txBody>
      </p:sp>
      <p:sp>
        <p:nvSpPr>
          <p:cNvPr id="18" name="object 18"/>
          <p:cNvSpPr txBox="1"/>
          <p:nvPr/>
        </p:nvSpPr>
        <p:spPr>
          <a:xfrm>
            <a:off x="1904365" y="1211580"/>
            <a:ext cx="2346325" cy="289560"/>
          </a:xfrm>
          <a:prstGeom prst="rect">
            <a:avLst/>
          </a:prstGeom>
        </p:spPr>
        <p:txBody>
          <a:bodyPr vert="horz" wrap="square" lIns="0" tIns="12700" rIns="0" bIns="0" rtlCol="0">
            <a:spAutoFit/>
          </a:bodyPr>
          <a:p>
            <a:pPr marL="12700">
              <a:lnSpc>
                <a:spcPct val="100000"/>
              </a:lnSpc>
              <a:spcBef>
                <a:spcPts val="100"/>
              </a:spcBef>
            </a:pPr>
            <a:r>
              <a:rPr lang="zh-CN"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非遗才艺教育的探索</a:t>
            </a:r>
            <a:endParaRPr lang="zh-CN"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0" name="object 20"/>
          <p:cNvSpPr txBox="1"/>
          <p:nvPr/>
        </p:nvSpPr>
        <p:spPr>
          <a:xfrm>
            <a:off x="7620000" y="2245995"/>
            <a:ext cx="2188210" cy="289560"/>
          </a:xfrm>
          <a:prstGeom prst="rect">
            <a:avLst/>
          </a:prstGeom>
        </p:spPr>
        <p:txBody>
          <a:bodyPr vert="horz" wrap="square" lIns="0" tIns="12700" rIns="0" bIns="0" rtlCol="0">
            <a:spAutoFit/>
          </a:bodyPr>
          <a:p>
            <a:pPr marL="12700">
              <a:lnSpc>
                <a:spcPct val="100000"/>
              </a:lnSpc>
              <a:spcBef>
                <a:spcPts val="100"/>
              </a:spcBef>
            </a:pPr>
            <a:r>
              <a:rPr lang="zh-CN"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非遗才艺教育</a:t>
            </a:r>
            <a:r>
              <a:rPr b="1" spc="-1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的</a:t>
            </a:r>
            <a:r>
              <a:rPr lang="zh-CN" b="1" spc="-1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蜕变</a:t>
            </a:r>
            <a:endParaRPr lang="zh-CN" b="1" spc="-1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 name="object 21"/>
          <p:cNvSpPr txBox="1"/>
          <p:nvPr/>
        </p:nvSpPr>
        <p:spPr>
          <a:xfrm>
            <a:off x="1232535" y="1633220"/>
            <a:ext cx="4282440" cy="2160270"/>
          </a:xfrm>
          <a:prstGeom prst="rect">
            <a:avLst/>
          </a:prstGeom>
        </p:spPr>
        <p:txBody>
          <a:bodyPr vert="horz" wrap="square" lIns="0" tIns="95885" rIns="0" bIns="0" rtlCol="0">
            <a:spAutoFit/>
          </a:bodyPr>
          <a:p>
            <a:pPr marL="298450" indent="-285750">
              <a:lnSpc>
                <a:spcPct val="160000"/>
              </a:lnSpc>
              <a:spcBef>
                <a:spcPts val="755"/>
              </a:spcBef>
              <a:buFont typeface="Wingdings" panose="05000000000000000000" charset="0"/>
              <a:buChar char=""/>
            </a:pPr>
            <a:r>
              <a:rPr lang="en-US"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2007.9</a:t>
            </a:r>
            <a:r>
              <a:rPr lang="zh-CN" altLang="en-US"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，试点才艺教育，孵化非遗才艺教育；</a:t>
            </a:r>
            <a:endParaRPr sz="1200">
              <a:latin typeface="微软雅黑" panose="020B0503020204020204" pitchFamily="34" charset="-122"/>
              <a:ea typeface="微软雅黑" panose="020B0503020204020204" pitchFamily="34" charset="-122"/>
              <a:cs typeface="微软雅黑" panose="020B0503020204020204" pitchFamily="34" charset="-122"/>
            </a:endParaRPr>
          </a:p>
          <a:p>
            <a:pPr marL="298450" marR="5080" indent="-285750">
              <a:lnSpc>
                <a:spcPct val="160000"/>
              </a:lnSpc>
              <a:buFont typeface="Wingdings" panose="05000000000000000000" charset="0"/>
              <a:buChar char=""/>
            </a:pPr>
            <a:r>
              <a:rPr lang="en-US" altLang="zh-CN"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2008-2012</a:t>
            </a:r>
            <a:r>
              <a:rPr lang="zh-CN" altLang="en-US"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年，</a:t>
            </a:r>
            <a:r>
              <a:rPr lang="zh-CN"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才艺教育课程化、走班化、社团化、专业化等</a:t>
            </a:r>
            <a:r>
              <a:rPr lang="zh-CN"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特色；</a:t>
            </a:r>
            <a:endParaRPr lang="zh-CN"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endParaRPr>
          </a:p>
          <a:p>
            <a:pPr marL="298450" marR="5080" indent="-285750">
              <a:lnSpc>
                <a:spcPct val="160000"/>
              </a:lnSpc>
              <a:buFont typeface="Wingdings" panose="05000000000000000000" charset="0"/>
              <a:buChar char=""/>
            </a:pPr>
            <a:r>
              <a:rPr lang="en-US" altLang="zh-CN"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2013</a:t>
            </a:r>
            <a:r>
              <a:rPr lang="zh-CN" altLang="en-US"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年，</a:t>
            </a:r>
            <a:r>
              <a:rPr lang="zh-CN" altLang="en-US" sz="1200" b="1"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sym typeface="+mn-ea"/>
              </a:rPr>
              <a:t>才艺教育</a:t>
            </a:r>
            <a:r>
              <a:rPr lang="zh-CN" altLang="en-US"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获</a:t>
            </a:r>
            <a:r>
              <a:rPr lang="zh-CN" altLang="en-US" sz="1200" b="1"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市级教学教学成果二等奖</a:t>
            </a:r>
            <a:r>
              <a:rPr lang="zh-CN" altLang="en-US"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endParaRPr>
          </a:p>
          <a:p>
            <a:pPr marL="298450" marR="5080" indent="-285750">
              <a:lnSpc>
                <a:spcPct val="160000"/>
              </a:lnSpc>
              <a:buFont typeface="Wingdings" panose="05000000000000000000" charset="0"/>
              <a:buChar char=""/>
            </a:pPr>
            <a:r>
              <a:rPr lang="en-US" altLang="zh-CN"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2014</a:t>
            </a:r>
            <a:r>
              <a:rPr lang="zh-CN" altLang="en-US"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年起，每年承办</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上海市中职学生职业体验日活动</a:t>
            </a:r>
            <a:r>
              <a:rPr lang="zh-CN" altLang="en-US"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endParaRPr>
          </a:p>
          <a:p>
            <a:pPr marL="298450" marR="5080" indent="-285750">
              <a:lnSpc>
                <a:spcPct val="160000"/>
              </a:lnSpc>
              <a:buFont typeface="Wingdings" panose="05000000000000000000" charset="0"/>
              <a:buChar char=""/>
            </a:pPr>
            <a:r>
              <a:rPr lang="en-US" altLang="zh-CN"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2016</a:t>
            </a:r>
            <a:r>
              <a:rPr lang="zh-CN" altLang="en-US"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年举办“才艺教育提升职业素养，澎湃青春成就美德少年”论坛，展示与总结学校才艺教育发展情况；</a:t>
            </a:r>
            <a:endParaRPr lang="zh-CN" altLang="en-US"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object 22"/>
          <p:cNvSpPr txBox="1"/>
          <p:nvPr/>
        </p:nvSpPr>
        <p:spPr>
          <a:xfrm>
            <a:off x="6562725" y="2763520"/>
            <a:ext cx="5160010" cy="3689350"/>
          </a:xfrm>
          <a:prstGeom prst="rect">
            <a:avLst/>
          </a:prstGeom>
        </p:spPr>
        <p:txBody>
          <a:bodyPr vert="horz" wrap="square" lIns="0" tIns="12065" rIns="0" bIns="0" rtlCol="0">
            <a:spAutoFit/>
          </a:bodyPr>
          <a:p>
            <a:pPr marL="184150" marR="5080" indent="-171450">
              <a:lnSpc>
                <a:spcPct val="140000"/>
              </a:lnSpc>
              <a:spcBef>
                <a:spcPts val="95"/>
              </a:spcBef>
              <a:buFont typeface="Wingdings" panose="05000000000000000000" charset="0"/>
              <a:buChar char=""/>
            </a:pPr>
            <a:r>
              <a:rPr lang="en-US" altLang="zh-CN" sz="1400" dirty="0">
                <a:solidFill>
                  <a:srgbClr val="595958"/>
                </a:solidFill>
                <a:latin typeface="微软雅黑" panose="020B0503020204020204" pitchFamily="34" charset="-122"/>
                <a:cs typeface="微软雅黑" panose="020B0503020204020204" pitchFamily="34" charset="-122"/>
              </a:rPr>
              <a:t>2016-2018</a:t>
            </a:r>
            <a:r>
              <a:rPr lang="zh-CN" altLang="en-US" sz="1400" dirty="0">
                <a:solidFill>
                  <a:srgbClr val="595958"/>
                </a:solidFill>
                <a:latin typeface="微软雅黑" panose="020B0503020204020204" pitchFamily="34" charset="-122"/>
                <a:cs typeface="微软雅黑" panose="020B0503020204020204" pitchFamily="34" charset="-122"/>
              </a:rPr>
              <a:t>年，</a:t>
            </a:r>
            <a:r>
              <a:rPr lang="zh-CN" sz="1400" dirty="0">
                <a:solidFill>
                  <a:srgbClr val="595958"/>
                </a:solidFill>
                <a:latin typeface="微软雅黑" panose="020B0503020204020204" pitchFamily="34" charset="-122"/>
                <a:cs typeface="微软雅黑" panose="020B0503020204020204" pitchFamily="34" charset="-122"/>
              </a:rPr>
              <a:t>结合各校区专业特色，调整并完善才艺教育课程内容；</a:t>
            </a:r>
            <a:endParaRPr lang="zh-CN" sz="1400" dirty="0">
              <a:solidFill>
                <a:srgbClr val="595958"/>
              </a:solidFill>
              <a:latin typeface="微软雅黑" panose="020B0503020204020204" pitchFamily="34" charset="-122"/>
              <a:cs typeface="微软雅黑" panose="020B0503020204020204" pitchFamily="34" charset="-122"/>
            </a:endParaRPr>
          </a:p>
          <a:p>
            <a:pPr marL="184150" marR="5080" indent="-171450">
              <a:lnSpc>
                <a:spcPct val="140000"/>
              </a:lnSpc>
              <a:spcBef>
                <a:spcPts val="95"/>
              </a:spcBef>
              <a:buFont typeface="Wingdings" panose="05000000000000000000" charset="0"/>
              <a:buChar char=""/>
            </a:pPr>
            <a:r>
              <a:rPr lang="en-US" altLang="zh-CN" sz="1400" dirty="0">
                <a:solidFill>
                  <a:srgbClr val="595958"/>
                </a:solidFill>
                <a:latin typeface="微软雅黑" panose="020B0503020204020204" pitchFamily="34" charset="-122"/>
                <a:cs typeface="微软雅黑" panose="020B0503020204020204" pitchFamily="34" charset="-122"/>
                <a:sym typeface="+mn-ea"/>
              </a:rPr>
              <a:t>2018</a:t>
            </a:r>
            <a:r>
              <a:rPr lang="zh-CN" altLang="en-US" sz="1400" dirty="0">
                <a:solidFill>
                  <a:srgbClr val="595958"/>
                </a:solidFill>
                <a:latin typeface="微软雅黑" panose="020B0503020204020204" pitchFamily="34" charset="-122"/>
                <a:cs typeface="微软雅黑" panose="020B0503020204020204" pitchFamily="34" charset="-122"/>
                <a:sym typeface="+mn-ea"/>
              </a:rPr>
              <a:t>年起，每年举办民族文化传承年展，确立了以年展为平台的校内展示形式；</a:t>
            </a:r>
            <a:endParaRPr lang="zh-CN" sz="1400" dirty="0">
              <a:solidFill>
                <a:srgbClr val="595958"/>
              </a:solidFill>
              <a:latin typeface="微软雅黑" panose="020B0503020204020204" pitchFamily="34" charset="-122"/>
              <a:cs typeface="微软雅黑" panose="020B0503020204020204" pitchFamily="34" charset="-122"/>
            </a:endParaRPr>
          </a:p>
          <a:p>
            <a:pPr marL="184150" marR="5080" indent="-171450">
              <a:lnSpc>
                <a:spcPct val="140000"/>
              </a:lnSpc>
              <a:spcBef>
                <a:spcPts val="95"/>
              </a:spcBef>
              <a:buFont typeface="Wingdings" panose="05000000000000000000" charset="0"/>
              <a:buChar char=""/>
            </a:pPr>
            <a:r>
              <a:rPr lang="en-US" altLang="zh-CN" sz="1400" dirty="0">
                <a:solidFill>
                  <a:srgbClr val="595958"/>
                </a:solidFill>
                <a:latin typeface="微软雅黑" panose="020B0503020204020204" pitchFamily="34" charset="-122"/>
                <a:cs typeface="微软雅黑" panose="020B0503020204020204" pitchFamily="34" charset="-122"/>
                <a:sym typeface="+mn-ea"/>
              </a:rPr>
              <a:t>2018</a:t>
            </a:r>
            <a:r>
              <a:rPr lang="zh-CN" altLang="en-US" sz="1400" dirty="0">
                <a:solidFill>
                  <a:srgbClr val="595958"/>
                </a:solidFill>
                <a:latin typeface="微软雅黑" panose="020B0503020204020204" pitchFamily="34" charset="-122"/>
                <a:cs typeface="微软雅黑" panose="020B0503020204020204" pitchFamily="34" charset="-122"/>
                <a:sym typeface="+mn-ea"/>
              </a:rPr>
              <a:t>年，</a:t>
            </a:r>
            <a:r>
              <a:rPr lang="zh-CN" sz="1400" dirty="0">
                <a:solidFill>
                  <a:srgbClr val="595958"/>
                </a:solidFill>
                <a:latin typeface="微软雅黑" panose="020B0503020204020204" pitchFamily="34" charset="-122"/>
                <a:cs typeface="微软雅黑" panose="020B0503020204020204" pitchFamily="34" charset="-122"/>
                <a:sym typeface="+mn-ea"/>
              </a:rPr>
              <a:t>与非遗文化传人和工艺大师合作，</a:t>
            </a:r>
            <a:r>
              <a:rPr lang="zh-CN" sz="1400" b="1" dirty="0">
                <a:solidFill>
                  <a:srgbClr val="595958"/>
                </a:solidFill>
                <a:latin typeface="微软雅黑" panose="020B0503020204020204" pitchFamily="34" charset="-122"/>
                <a:cs typeface="微软雅黑" panose="020B0503020204020204" pitchFamily="34" charset="-122"/>
                <a:sym typeface="+mn-ea"/>
              </a:rPr>
              <a:t>开设紫砂鉴赏与创意工作室、黄杨木雕刻工作室。</a:t>
            </a:r>
            <a:r>
              <a:rPr lang="zh-CN" sz="1400" dirty="0">
                <a:solidFill>
                  <a:srgbClr val="595958"/>
                </a:solidFill>
                <a:latin typeface="微软雅黑" panose="020B0503020204020204" pitchFamily="34" charset="-122"/>
                <a:cs typeface="微软雅黑" panose="020B0503020204020204" pitchFamily="34" charset="-122"/>
                <a:sym typeface="+mn-ea"/>
              </a:rPr>
              <a:t>开始尝试与长三角非遗传承项目对接初探；</a:t>
            </a:r>
            <a:endParaRPr lang="zh-CN" sz="1400" dirty="0">
              <a:solidFill>
                <a:srgbClr val="595958"/>
              </a:solidFill>
              <a:latin typeface="微软雅黑" panose="020B0503020204020204" pitchFamily="34" charset="-122"/>
              <a:cs typeface="微软雅黑" panose="020B0503020204020204" pitchFamily="34" charset="-122"/>
            </a:endParaRPr>
          </a:p>
          <a:p>
            <a:pPr marL="184150" marR="5080" indent="-171450">
              <a:lnSpc>
                <a:spcPct val="140000"/>
              </a:lnSpc>
              <a:spcBef>
                <a:spcPts val="95"/>
              </a:spcBef>
              <a:buFont typeface="Wingdings" panose="05000000000000000000" charset="0"/>
              <a:buChar char=""/>
            </a:pPr>
            <a:r>
              <a:rPr lang="en-US" altLang="zh-CN" sz="1400" dirty="0">
                <a:solidFill>
                  <a:srgbClr val="595958"/>
                </a:solidFill>
                <a:latin typeface="微软雅黑" panose="020B0503020204020204" pitchFamily="34" charset="-122"/>
                <a:cs typeface="微软雅黑" panose="020B0503020204020204" pitchFamily="34" charset="-122"/>
              </a:rPr>
              <a:t>2017</a:t>
            </a:r>
            <a:r>
              <a:rPr lang="zh-CN" altLang="en-US" sz="1400" dirty="0">
                <a:solidFill>
                  <a:srgbClr val="595958"/>
                </a:solidFill>
                <a:latin typeface="微软雅黑" panose="020B0503020204020204" pitchFamily="34" charset="-122"/>
                <a:cs typeface="微软雅黑" panose="020B0503020204020204" pitchFamily="34" charset="-122"/>
              </a:rPr>
              <a:t>年起，每年参展</a:t>
            </a:r>
            <a:r>
              <a:rPr lang="zh-CN" altLang="en-US" sz="1400" b="1" dirty="0">
                <a:solidFill>
                  <a:srgbClr val="595958"/>
                </a:solidFill>
                <a:latin typeface="微软雅黑" panose="020B0503020204020204" pitchFamily="34" charset="-122"/>
                <a:cs typeface="微软雅黑" panose="020B0503020204020204" pitchFamily="34" charset="-122"/>
              </a:rPr>
              <a:t>上海市教育博览会</a:t>
            </a:r>
            <a:r>
              <a:rPr lang="zh-CN" altLang="en-US" sz="1400" dirty="0">
                <a:solidFill>
                  <a:srgbClr val="595958"/>
                </a:solidFill>
                <a:latin typeface="微软雅黑" panose="020B0503020204020204" pitchFamily="34" charset="-122"/>
                <a:cs typeface="微软雅黑" panose="020B0503020204020204" pitchFamily="34" charset="-122"/>
              </a:rPr>
              <a:t>；</a:t>
            </a:r>
            <a:endParaRPr lang="zh-CN" sz="1400" dirty="0">
              <a:solidFill>
                <a:srgbClr val="595958"/>
              </a:solidFill>
              <a:latin typeface="微软雅黑" panose="020B0503020204020204" pitchFamily="34" charset="-122"/>
              <a:cs typeface="微软雅黑" panose="020B0503020204020204" pitchFamily="34" charset="-122"/>
            </a:endParaRPr>
          </a:p>
          <a:p>
            <a:pPr marL="184150" marR="5080" indent="-171450">
              <a:lnSpc>
                <a:spcPct val="140000"/>
              </a:lnSpc>
              <a:spcBef>
                <a:spcPts val="95"/>
              </a:spcBef>
              <a:buFont typeface="Wingdings" panose="05000000000000000000" charset="0"/>
              <a:buChar char=""/>
            </a:pPr>
            <a:r>
              <a:rPr lang="en-US" altLang="zh-CN" sz="1400" dirty="0">
                <a:solidFill>
                  <a:srgbClr val="595958"/>
                </a:solidFill>
                <a:latin typeface="微软雅黑" panose="020B0503020204020204" pitchFamily="34" charset="-122"/>
                <a:cs typeface="微软雅黑" panose="020B0503020204020204" pitchFamily="34" charset="-122"/>
              </a:rPr>
              <a:t>2018</a:t>
            </a:r>
            <a:r>
              <a:rPr lang="zh-CN" altLang="en-US" sz="1400" dirty="0">
                <a:solidFill>
                  <a:srgbClr val="595958"/>
                </a:solidFill>
                <a:latin typeface="微软雅黑" panose="020B0503020204020204" pitchFamily="34" charset="-122"/>
                <a:cs typeface="微软雅黑" panose="020B0503020204020204" pitchFamily="34" charset="-122"/>
              </a:rPr>
              <a:t>年，</a:t>
            </a:r>
            <a:r>
              <a:rPr lang="zh-CN" sz="1400" dirty="0">
                <a:solidFill>
                  <a:srgbClr val="595958"/>
                </a:solidFill>
                <a:latin typeface="微软雅黑" panose="020B0503020204020204" pitchFamily="34" charset="-122"/>
                <a:cs typeface="微软雅黑" panose="020B0503020204020204" pitchFamily="34" charset="-122"/>
              </a:rPr>
              <a:t>被评为</a:t>
            </a:r>
            <a:r>
              <a:rPr lang="zh-CN" sz="1400" b="1" dirty="0">
                <a:solidFill>
                  <a:srgbClr val="595958"/>
                </a:solidFill>
                <a:latin typeface="微软雅黑" panose="020B0503020204020204" pitchFamily="34" charset="-122"/>
                <a:cs typeface="微软雅黑" panose="020B0503020204020204" pitchFamily="34" charset="-122"/>
              </a:rPr>
              <a:t>上海市中等职业学校第三批民族文化传承教育基地</a:t>
            </a:r>
            <a:r>
              <a:rPr lang="zh-CN" sz="1400" dirty="0">
                <a:solidFill>
                  <a:srgbClr val="595958"/>
                </a:solidFill>
                <a:latin typeface="微软雅黑" panose="020B0503020204020204" pitchFamily="34" charset="-122"/>
                <a:cs typeface="微软雅黑" panose="020B0503020204020204" pitchFamily="34" charset="-122"/>
              </a:rPr>
              <a:t>；</a:t>
            </a:r>
            <a:endParaRPr lang="zh-CN" sz="1400" dirty="0">
              <a:solidFill>
                <a:srgbClr val="595958"/>
              </a:solidFill>
              <a:latin typeface="微软雅黑" panose="020B0503020204020204" pitchFamily="34" charset="-122"/>
              <a:cs typeface="微软雅黑" panose="020B0503020204020204" pitchFamily="34" charset="-122"/>
            </a:endParaRPr>
          </a:p>
          <a:p>
            <a:pPr marL="184150" marR="5080" indent="-171450">
              <a:lnSpc>
                <a:spcPct val="140000"/>
              </a:lnSpc>
              <a:spcBef>
                <a:spcPts val="95"/>
              </a:spcBef>
              <a:buFont typeface="Wingdings" panose="05000000000000000000" charset="0"/>
              <a:buChar char=""/>
            </a:pPr>
            <a:r>
              <a:rPr lang="en-US" altLang="zh-CN" sz="1400" dirty="0">
                <a:solidFill>
                  <a:srgbClr val="595958"/>
                </a:solidFill>
                <a:latin typeface="微软雅黑" panose="020B0503020204020204" pitchFamily="34" charset="-122"/>
                <a:cs typeface="微软雅黑" panose="020B0503020204020204" pitchFamily="34" charset="-122"/>
              </a:rPr>
              <a:t>2018</a:t>
            </a:r>
            <a:r>
              <a:rPr lang="zh-CN" altLang="en-US" sz="1400" dirty="0">
                <a:solidFill>
                  <a:srgbClr val="595958"/>
                </a:solidFill>
                <a:latin typeface="微软雅黑" panose="020B0503020204020204" pitchFamily="34" charset="-122"/>
                <a:cs typeface="微软雅黑" panose="020B0503020204020204" pitchFamily="34" charset="-122"/>
              </a:rPr>
              <a:t>、</a:t>
            </a:r>
            <a:r>
              <a:rPr lang="en-US" altLang="zh-CN" sz="1400" dirty="0">
                <a:solidFill>
                  <a:srgbClr val="595958"/>
                </a:solidFill>
                <a:latin typeface="微软雅黑" panose="020B0503020204020204" pitchFamily="34" charset="-122"/>
                <a:cs typeface="微软雅黑" panose="020B0503020204020204" pitchFamily="34" charset="-122"/>
              </a:rPr>
              <a:t>2021</a:t>
            </a:r>
            <a:r>
              <a:rPr lang="zh-CN" altLang="en-US" sz="1400" dirty="0">
                <a:solidFill>
                  <a:srgbClr val="595958"/>
                </a:solidFill>
                <a:latin typeface="微软雅黑" panose="020B0503020204020204" pitchFamily="34" charset="-122"/>
                <a:cs typeface="微软雅黑" panose="020B0503020204020204" pitchFamily="34" charset="-122"/>
              </a:rPr>
              <a:t>年，</a:t>
            </a:r>
            <a:r>
              <a:rPr lang="zh-CN" sz="1400" dirty="0">
                <a:solidFill>
                  <a:srgbClr val="595958"/>
                </a:solidFill>
                <a:latin typeface="微软雅黑" panose="020B0503020204020204" pitchFamily="34" charset="-122"/>
                <a:cs typeface="微软雅黑" panose="020B0503020204020204" pitchFamily="34" charset="-122"/>
              </a:rPr>
              <a:t>获评</a:t>
            </a:r>
            <a:r>
              <a:rPr lang="zh-CN" sz="1400" b="1" dirty="0">
                <a:solidFill>
                  <a:schemeClr val="tx1"/>
                </a:solidFill>
                <a:latin typeface="微软雅黑" panose="020B0503020204020204" pitchFamily="34" charset="-122"/>
                <a:cs typeface="微软雅黑" panose="020B0503020204020204" pitchFamily="34" charset="-122"/>
              </a:rPr>
              <a:t>“上海市中等职业学校校园文化特色优秀品牌项目”</a:t>
            </a:r>
            <a:r>
              <a:rPr lang="zh-CN" sz="1400" dirty="0">
                <a:solidFill>
                  <a:srgbClr val="595958"/>
                </a:solidFill>
                <a:latin typeface="微软雅黑" panose="020B0503020204020204" pitchFamily="34" charset="-122"/>
                <a:cs typeface="微软雅黑" panose="020B0503020204020204" pitchFamily="34" charset="-122"/>
              </a:rPr>
              <a:t>荣誉称号。</a:t>
            </a:r>
            <a:endParaRPr lang="zh-CN" sz="1400" dirty="0">
              <a:solidFill>
                <a:srgbClr val="595958"/>
              </a:solidFill>
              <a:latin typeface="微软雅黑" panose="020B0503020204020204" pitchFamily="34" charset="-122"/>
              <a:cs typeface="微软雅黑" panose="020B0503020204020204" pitchFamily="34" charset="-122"/>
            </a:endParaRPr>
          </a:p>
        </p:txBody>
      </p:sp>
      <p:sp>
        <p:nvSpPr>
          <p:cNvPr id="23" name="object 23"/>
          <p:cNvSpPr txBox="1"/>
          <p:nvPr/>
        </p:nvSpPr>
        <p:spPr>
          <a:xfrm>
            <a:off x="1294130" y="4518025"/>
            <a:ext cx="4568825" cy="1987550"/>
          </a:xfrm>
          <a:prstGeom prst="rect">
            <a:avLst/>
          </a:prstGeom>
        </p:spPr>
        <p:txBody>
          <a:bodyPr vert="horz" wrap="square" lIns="0" tIns="12065" rIns="0" bIns="0" rtlCol="0">
            <a:spAutoFit/>
          </a:bodyPr>
          <a:p>
            <a:pPr marL="184150" marR="5080" indent="-171450" algn="just">
              <a:lnSpc>
                <a:spcPct val="150000"/>
              </a:lnSpc>
              <a:spcBef>
                <a:spcPts val="95"/>
              </a:spcBef>
              <a:buFont typeface="Wingdings" panose="05000000000000000000" charset="0"/>
              <a:buChar char=""/>
            </a:pPr>
            <a:r>
              <a:rPr lang="en-US" altLang="zh-CN"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2018</a:t>
            </a:r>
            <a:r>
              <a:rPr lang="zh-CN" altLang="en-US"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年，</a:t>
            </a:r>
            <a:r>
              <a:rPr lang="zh-CN"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与</a:t>
            </a:r>
            <a:r>
              <a:rPr lang="zh-CN" sz="1200" b="1"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上海博物馆、上海图书馆</a:t>
            </a:r>
            <a:r>
              <a:rPr lang="zh-CN"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等知名单位深度合作；</a:t>
            </a:r>
            <a:endParaRPr lang="zh-CN"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endParaRPr>
          </a:p>
          <a:p>
            <a:pPr marL="184150" marR="5080" indent="-171450" algn="just">
              <a:lnSpc>
                <a:spcPct val="150000"/>
              </a:lnSpc>
              <a:spcBef>
                <a:spcPts val="95"/>
              </a:spcBef>
              <a:buFont typeface="Wingdings" panose="05000000000000000000" charset="0"/>
              <a:buChar char=""/>
            </a:pPr>
            <a:r>
              <a:rPr lang="en-US" altLang="zh-CN"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年，学校共建有非遗微课</a:t>
            </a:r>
            <a:r>
              <a:rPr lang="en-US" altLang="zh-CN"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门</a:t>
            </a:r>
            <a:endParaRPr lang="zh-CN"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endParaRPr>
          </a:p>
          <a:p>
            <a:pPr marL="184150" marR="5080" indent="-171450" algn="just">
              <a:lnSpc>
                <a:spcPct val="150000"/>
              </a:lnSpc>
              <a:spcBef>
                <a:spcPts val="95"/>
              </a:spcBef>
              <a:buFont typeface="Wingdings" panose="05000000000000000000" charset="0"/>
              <a:buChar char=""/>
            </a:pPr>
            <a:r>
              <a:rPr lang="en-US" altLang="zh-CN"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sym typeface="+mn-ea"/>
              </a:rPr>
              <a:t>2021</a:t>
            </a:r>
            <a:r>
              <a:rPr lang="zh-CN" altLang="en-US"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zh-CN"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sym typeface="+mn-ea"/>
              </a:rPr>
              <a:t>以优质校培育、新校建设为契机，逐步实施非遗才艺教育</a:t>
            </a:r>
            <a:r>
              <a:rPr lang="en-US" altLang="zh-CN"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endParaRPr>
          </a:p>
          <a:p>
            <a:pPr marL="12700" marR="5080" indent="0" algn="just">
              <a:lnSpc>
                <a:spcPct val="150000"/>
              </a:lnSpc>
              <a:spcBef>
                <a:spcPts val="95"/>
              </a:spcBef>
              <a:buFont typeface="Wingdings" panose="05000000000000000000" charset="0"/>
              <a:buNone/>
            </a:pPr>
            <a:r>
              <a:rPr lang="en-US" altLang="zh-CN"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       </a:t>
            </a:r>
            <a:r>
              <a:rPr lang="zh-CN"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以民族文化传承教育基地为根，向全社会输出古籍缮藏文化内涵，向全校师生传播兄弟学校民族文化教育基地高品质的文化养分，助力弘扬民族文化，传承匠心精神；</a:t>
            </a:r>
            <a:endParaRPr lang="zh-CN" altLang="en-US" sz="1200"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object 5"/>
          <p:cNvSpPr/>
          <p:nvPr/>
        </p:nvSpPr>
        <p:spPr>
          <a:xfrm>
            <a:off x="5594985" y="1211580"/>
            <a:ext cx="960120" cy="527050"/>
          </a:xfrm>
          <a:custGeom>
            <a:avLst/>
            <a:gdLst/>
            <a:ahLst/>
            <a:cxnLst/>
            <a:rect l="l" t="t" r="r" b="b"/>
            <a:pathLst>
              <a:path w="960120" h="408940">
                <a:moveTo>
                  <a:pt x="918260" y="0"/>
                </a:moveTo>
                <a:lnTo>
                  <a:pt x="0" y="0"/>
                </a:lnTo>
                <a:lnTo>
                  <a:pt x="0" y="408431"/>
                </a:lnTo>
                <a:lnTo>
                  <a:pt x="918260" y="408431"/>
                </a:lnTo>
                <a:lnTo>
                  <a:pt x="934734" y="406060"/>
                </a:lnTo>
                <a:lnTo>
                  <a:pt x="948020" y="399545"/>
                </a:lnTo>
                <a:lnTo>
                  <a:pt x="956890" y="389786"/>
                </a:lnTo>
                <a:lnTo>
                  <a:pt x="960119" y="377685"/>
                </a:lnTo>
                <a:lnTo>
                  <a:pt x="960119" y="30746"/>
                </a:lnTo>
                <a:lnTo>
                  <a:pt x="956890" y="19052"/>
                </a:lnTo>
                <a:lnTo>
                  <a:pt x="948020" y="9248"/>
                </a:lnTo>
                <a:lnTo>
                  <a:pt x="934734" y="2507"/>
                </a:lnTo>
                <a:lnTo>
                  <a:pt x="918260" y="0"/>
                </a:lnTo>
                <a:close/>
              </a:path>
            </a:pathLst>
          </a:custGeom>
          <a:solidFill>
            <a:srgbClr val="40A5DD"/>
          </a:solidFill>
        </p:spPr>
        <p:txBody>
          <a:bodyPr wrap="square" lIns="0" tIns="0" rIns="0" bIns="0" rtlCol="0"/>
          <a:p/>
        </p:txBody>
      </p:sp>
      <p:sp>
        <p:nvSpPr>
          <p:cNvPr id="11" name="object 6"/>
          <p:cNvSpPr/>
          <p:nvPr/>
        </p:nvSpPr>
        <p:spPr>
          <a:xfrm>
            <a:off x="5874512" y="1620773"/>
            <a:ext cx="242570" cy="243840"/>
          </a:xfrm>
          <a:custGeom>
            <a:avLst/>
            <a:gdLst/>
            <a:ahLst/>
            <a:cxnLst/>
            <a:rect l="l" t="t" r="r" b="b"/>
            <a:pathLst>
              <a:path w="242570" h="243840">
                <a:moveTo>
                  <a:pt x="121158" y="0"/>
                </a:moveTo>
                <a:lnTo>
                  <a:pt x="0" y="122758"/>
                </a:lnTo>
                <a:lnTo>
                  <a:pt x="121158" y="243839"/>
                </a:lnTo>
                <a:lnTo>
                  <a:pt x="242316" y="122758"/>
                </a:lnTo>
                <a:lnTo>
                  <a:pt x="121158" y="0"/>
                </a:lnTo>
                <a:close/>
              </a:path>
            </a:pathLst>
          </a:custGeom>
          <a:solidFill>
            <a:srgbClr val="40A5DD"/>
          </a:solidFill>
        </p:spPr>
        <p:txBody>
          <a:bodyPr wrap="square" lIns="0" tIns="0" rIns="0" bIns="0" rtlCol="0"/>
          <a:p/>
        </p:txBody>
      </p:sp>
      <p:sp>
        <p:nvSpPr>
          <p:cNvPr id="7" name="object 7"/>
          <p:cNvSpPr txBox="1"/>
          <p:nvPr/>
        </p:nvSpPr>
        <p:spPr>
          <a:xfrm>
            <a:off x="4250690" y="1501140"/>
            <a:ext cx="1612900" cy="228600"/>
          </a:xfrm>
          <a:prstGeom prst="rect">
            <a:avLst/>
          </a:prstGeom>
        </p:spPr>
        <p:txBody>
          <a:bodyPr vert="horz" wrap="square" lIns="0" tIns="13335" rIns="0" bIns="0" rtlCol="0">
            <a:spAutoFit/>
          </a:bodyPr>
          <a:p>
            <a:pPr marL="12700">
              <a:lnSpc>
                <a:spcPct val="100000"/>
              </a:lnSpc>
              <a:spcBef>
                <a:spcPts val="105"/>
              </a:spcBef>
            </a:pPr>
            <a:r>
              <a:rPr lang="en-US" sz="1400" spc="-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2007</a:t>
            </a:r>
            <a:r>
              <a:rPr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a:t>
            </a:r>
            <a:r>
              <a:rPr 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2016</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object 15"/>
          <p:cNvSpPr/>
          <p:nvPr/>
        </p:nvSpPr>
        <p:spPr>
          <a:xfrm>
            <a:off x="5558790" y="2245995"/>
            <a:ext cx="960120" cy="518160"/>
          </a:xfrm>
          <a:custGeom>
            <a:avLst/>
            <a:gdLst/>
            <a:ahLst/>
            <a:cxnLst/>
            <a:rect l="l" t="t" r="r" b="b"/>
            <a:pathLst>
              <a:path w="960120" h="408939">
                <a:moveTo>
                  <a:pt x="960119" y="0"/>
                </a:moveTo>
                <a:lnTo>
                  <a:pt x="41859" y="0"/>
                </a:lnTo>
                <a:lnTo>
                  <a:pt x="25385" y="2507"/>
                </a:lnTo>
                <a:lnTo>
                  <a:pt x="12099" y="9248"/>
                </a:lnTo>
                <a:lnTo>
                  <a:pt x="3229" y="19052"/>
                </a:lnTo>
                <a:lnTo>
                  <a:pt x="0" y="30746"/>
                </a:lnTo>
                <a:lnTo>
                  <a:pt x="0" y="377685"/>
                </a:lnTo>
                <a:lnTo>
                  <a:pt x="3229" y="389786"/>
                </a:lnTo>
                <a:lnTo>
                  <a:pt x="12099" y="399545"/>
                </a:lnTo>
                <a:lnTo>
                  <a:pt x="25385" y="406060"/>
                </a:lnTo>
                <a:lnTo>
                  <a:pt x="41859" y="408431"/>
                </a:lnTo>
                <a:lnTo>
                  <a:pt x="960119" y="408431"/>
                </a:lnTo>
                <a:lnTo>
                  <a:pt x="960119" y="0"/>
                </a:lnTo>
                <a:close/>
              </a:path>
            </a:pathLst>
          </a:custGeom>
          <a:solidFill>
            <a:srgbClr val="FA8525"/>
          </a:solidFill>
        </p:spPr>
        <p:txBody>
          <a:bodyPr wrap="square" lIns="0" tIns="0" rIns="0" bIns="0" rtlCol="0"/>
          <a:p/>
        </p:txBody>
      </p:sp>
      <p:sp>
        <p:nvSpPr>
          <p:cNvPr id="16" name="object 16"/>
          <p:cNvSpPr/>
          <p:nvPr/>
        </p:nvSpPr>
        <p:spPr>
          <a:xfrm>
            <a:off x="5883656" y="2645282"/>
            <a:ext cx="241300" cy="243840"/>
          </a:xfrm>
          <a:custGeom>
            <a:avLst/>
            <a:gdLst/>
            <a:ahLst/>
            <a:cxnLst/>
            <a:rect l="l" t="t" r="r" b="b"/>
            <a:pathLst>
              <a:path w="241300" h="243839">
                <a:moveTo>
                  <a:pt x="120396" y="0"/>
                </a:moveTo>
                <a:lnTo>
                  <a:pt x="0" y="122758"/>
                </a:lnTo>
                <a:lnTo>
                  <a:pt x="120396" y="243839"/>
                </a:lnTo>
                <a:lnTo>
                  <a:pt x="240792" y="122758"/>
                </a:lnTo>
                <a:lnTo>
                  <a:pt x="120396" y="0"/>
                </a:lnTo>
                <a:close/>
              </a:path>
            </a:pathLst>
          </a:custGeom>
          <a:solidFill>
            <a:srgbClr val="FA8525"/>
          </a:solidFill>
        </p:spPr>
        <p:txBody>
          <a:bodyPr wrap="square" lIns="0" tIns="0" rIns="0" bIns="0" rtlCol="0"/>
          <a:p/>
        </p:txBody>
      </p:sp>
      <p:sp>
        <p:nvSpPr>
          <p:cNvPr id="17" name="object 17"/>
          <p:cNvSpPr txBox="1"/>
          <p:nvPr/>
        </p:nvSpPr>
        <p:spPr>
          <a:xfrm>
            <a:off x="6216015" y="2535555"/>
            <a:ext cx="1403985" cy="227965"/>
          </a:xfrm>
          <a:prstGeom prst="rect">
            <a:avLst/>
          </a:prstGeom>
        </p:spPr>
        <p:txBody>
          <a:bodyPr vert="horz" wrap="square" lIns="0" tIns="12700" rIns="0" bIns="0" rtlCol="0">
            <a:spAutoFit/>
          </a:bodyPr>
          <a:p>
            <a:pPr marL="12700">
              <a:lnSpc>
                <a:spcPct val="100000"/>
              </a:lnSpc>
              <a:spcBef>
                <a:spcPts val="100"/>
              </a:spcBef>
            </a:pPr>
            <a:r>
              <a:rPr sz="1400" b="1" spc="-5" dirty="0">
                <a:solidFill>
                  <a:schemeClr val="bg1"/>
                </a:solidFill>
                <a:latin typeface="Calibri" panose="020F0502020204030204"/>
                <a:cs typeface="Calibri" panose="020F0502020204030204"/>
              </a:rPr>
              <a:t>201</a:t>
            </a:r>
            <a:r>
              <a:rPr lang="en-US" sz="1400" b="1" spc="-5" dirty="0">
                <a:solidFill>
                  <a:schemeClr val="bg1"/>
                </a:solidFill>
                <a:latin typeface="Calibri" panose="020F0502020204030204"/>
                <a:cs typeface="Calibri" panose="020F0502020204030204"/>
              </a:rPr>
              <a:t>6</a:t>
            </a:r>
            <a:r>
              <a:rPr sz="1400" b="1" spc="5" dirty="0">
                <a:solidFill>
                  <a:schemeClr val="bg1"/>
                </a:solidFill>
                <a:latin typeface="宋体" panose="02010600030101010101" pitchFamily="2" charset="-122"/>
                <a:cs typeface="宋体" panose="02010600030101010101" pitchFamily="2" charset="-122"/>
              </a:rPr>
              <a:t>年</a:t>
            </a:r>
            <a:r>
              <a:rPr sz="1400" b="1" spc="-5" dirty="0">
                <a:solidFill>
                  <a:schemeClr val="bg1"/>
                </a:solidFill>
                <a:latin typeface="Calibri" panose="020F0502020204030204"/>
                <a:cs typeface="Calibri" panose="020F0502020204030204"/>
              </a:rPr>
              <a:t>-201</a:t>
            </a:r>
            <a:r>
              <a:rPr lang="en-US" sz="1400" b="1" spc="-5" dirty="0">
                <a:solidFill>
                  <a:schemeClr val="bg1"/>
                </a:solidFill>
                <a:latin typeface="Calibri" panose="020F0502020204030204"/>
                <a:cs typeface="Calibri" panose="020F0502020204030204"/>
              </a:rPr>
              <a:t>8</a:t>
            </a:r>
            <a:r>
              <a:rPr sz="1400" b="1" spc="-5" dirty="0">
                <a:solidFill>
                  <a:schemeClr val="bg1"/>
                </a:solidFill>
                <a:latin typeface="宋体" panose="02010600030101010101" pitchFamily="2" charset="-122"/>
                <a:cs typeface="宋体" panose="02010600030101010101" pitchFamily="2" charset="-122"/>
              </a:rPr>
              <a:t>年</a:t>
            </a:r>
            <a:endParaRPr sz="1400" b="1" spc="-5" dirty="0">
              <a:solidFill>
                <a:schemeClr val="bg1"/>
              </a:solidFill>
              <a:latin typeface="宋体" panose="02010600030101010101" pitchFamily="2" charset="-122"/>
              <a:cs typeface="宋体" panose="02010600030101010101" pitchFamily="2" charset="-122"/>
            </a:endParaRPr>
          </a:p>
        </p:txBody>
      </p:sp>
      <p:sp>
        <p:nvSpPr>
          <p:cNvPr id="13" name="object 3"/>
          <p:cNvSpPr/>
          <p:nvPr/>
        </p:nvSpPr>
        <p:spPr>
          <a:xfrm>
            <a:off x="1797685" y="3828415"/>
            <a:ext cx="3048000" cy="887730"/>
          </a:xfrm>
          <a:prstGeom prst="rect">
            <a:avLst/>
          </a:prstGeom>
          <a:blipFill>
            <a:blip r:embed="rId1" cstate="print"/>
            <a:stretch>
              <a:fillRect/>
            </a:stretch>
          </a:blipFill>
        </p:spPr>
        <p:txBody>
          <a:bodyPr wrap="square" lIns="0" tIns="0" rIns="0" bIns="0" rtlCol="0"/>
          <a:p/>
        </p:txBody>
      </p:sp>
      <p:sp>
        <p:nvSpPr>
          <p:cNvPr id="26" name="object 9"/>
          <p:cNvSpPr/>
          <p:nvPr/>
        </p:nvSpPr>
        <p:spPr>
          <a:xfrm>
            <a:off x="1809750" y="3850005"/>
            <a:ext cx="3776980" cy="527050"/>
          </a:xfrm>
          <a:custGeom>
            <a:avLst/>
            <a:gdLst/>
            <a:ahLst/>
            <a:cxnLst/>
            <a:rect l="l" t="t" r="r" b="b"/>
            <a:pathLst>
              <a:path w="2295525" h="408939">
                <a:moveTo>
                  <a:pt x="2295144" y="0"/>
                </a:moveTo>
                <a:lnTo>
                  <a:pt x="30797" y="0"/>
                </a:lnTo>
                <a:lnTo>
                  <a:pt x="19084" y="2507"/>
                </a:lnTo>
                <a:lnTo>
                  <a:pt x="9264" y="9248"/>
                </a:lnTo>
                <a:lnTo>
                  <a:pt x="2511" y="19052"/>
                </a:lnTo>
                <a:lnTo>
                  <a:pt x="0" y="30746"/>
                </a:lnTo>
                <a:lnTo>
                  <a:pt x="0" y="377685"/>
                </a:lnTo>
                <a:lnTo>
                  <a:pt x="2511" y="389786"/>
                </a:lnTo>
                <a:lnTo>
                  <a:pt x="9264" y="399545"/>
                </a:lnTo>
                <a:lnTo>
                  <a:pt x="19084" y="406060"/>
                </a:lnTo>
                <a:lnTo>
                  <a:pt x="30797" y="408431"/>
                </a:lnTo>
                <a:lnTo>
                  <a:pt x="2295144" y="408431"/>
                </a:lnTo>
                <a:lnTo>
                  <a:pt x="2295144" y="0"/>
                </a:lnTo>
                <a:close/>
              </a:path>
            </a:pathLst>
          </a:custGeom>
          <a:solidFill>
            <a:srgbClr val="45BA86"/>
          </a:solidFill>
        </p:spPr>
        <p:txBody>
          <a:bodyPr wrap="square" lIns="0" tIns="0" rIns="0" bIns="0" rtlCol="0"/>
          <a:p/>
        </p:txBody>
      </p:sp>
      <p:sp>
        <p:nvSpPr>
          <p:cNvPr id="19" name="object 19"/>
          <p:cNvSpPr txBox="1"/>
          <p:nvPr/>
        </p:nvSpPr>
        <p:spPr>
          <a:xfrm>
            <a:off x="1904365" y="3850005"/>
            <a:ext cx="2346325" cy="289560"/>
          </a:xfrm>
          <a:prstGeom prst="rect">
            <a:avLst/>
          </a:prstGeom>
        </p:spPr>
        <p:txBody>
          <a:bodyPr vert="horz" wrap="square" lIns="0" tIns="12700" rIns="0" bIns="0" rtlCol="0">
            <a:spAutoFit/>
          </a:bodyPr>
          <a:p>
            <a:pPr marL="12700">
              <a:lnSpc>
                <a:spcPct val="100000"/>
              </a:lnSpc>
              <a:spcBef>
                <a:spcPts val="100"/>
              </a:spcBef>
            </a:pPr>
            <a:r>
              <a:rPr lang="zh-CN"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非遗才艺教育</a:t>
            </a:r>
            <a:r>
              <a:rPr b="1" spc="-1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的升华</a:t>
            </a:r>
            <a:endParaRPr b="1" spc="-1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7" name="object 10"/>
          <p:cNvSpPr/>
          <p:nvPr/>
        </p:nvSpPr>
        <p:spPr>
          <a:xfrm>
            <a:off x="5560060" y="3850005"/>
            <a:ext cx="958850" cy="527050"/>
          </a:xfrm>
          <a:custGeom>
            <a:avLst/>
            <a:gdLst/>
            <a:ahLst/>
            <a:cxnLst/>
            <a:rect l="l" t="t" r="r" b="b"/>
            <a:pathLst>
              <a:path w="958850" h="408939">
                <a:moveTo>
                  <a:pt x="916800" y="0"/>
                </a:moveTo>
                <a:lnTo>
                  <a:pt x="0" y="0"/>
                </a:lnTo>
                <a:lnTo>
                  <a:pt x="0" y="408431"/>
                </a:lnTo>
                <a:lnTo>
                  <a:pt x="916800" y="408431"/>
                </a:lnTo>
                <a:lnTo>
                  <a:pt x="933248" y="406060"/>
                </a:lnTo>
                <a:lnTo>
                  <a:pt x="946513" y="399545"/>
                </a:lnTo>
                <a:lnTo>
                  <a:pt x="955371" y="389786"/>
                </a:lnTo>
                <a:lnTo>
                  <a:pt x="958596" y="377685"/>
                </a:lnTo>
                <a:lnTo>
                  <a:pt x="958596" y="30746"/>
                </a:lnTo>
                <a:lnTo>
                  <a:pt x="955371" y="19052"/>
                </a:lnTo>
                <a:lnTo>
                  <a:pt x="946513" y="9248"/>
                </a:lnTo>
                <a:lnTo>
                  <a:pt x="933248" y="2507"/>
                </a:lnTo>
                <a:lnTo>
                  <a:pt x="916800" y="0"/>
                </a:lnTo>
                <a:close/>
              </a:path>
            </a:pathLst>
          </a:custGeom>
          <a:solidFill>
            <a:srgbClr val="45BA86"/>
          </a:solidFill>
        </p:spPr>
        <p:txBody>
          <a:bodyPr wrap="square" lIns="0" tIns="0" rIns="0" bIns="0" rtlCol="0"/>
          <a:p/>
        </p:txBody>
      </p:sp>
      <p:sp>
        <p:nvSpPr>
          <p:cNvPr id="28" name="object 11"/>
          <p:cNvSpPr/>
          <p:nvPr/>
        </p:nvSpPr>
        <p:spPr>
          <a:xfrm>
            <a:off x="5905753" y="4258183"/>
            <a:ext cx="241300" cy="243840"/>
          </a:xfrm>
          <a:custGeom>
            <a:avLst/>
            <a:gdLst/>
            <a:ahLst/>
            <a:cxnLst/>
            <a:rect l="l" t="t" r="r" b="b"/>
            <a:pathLst>
              <a:path w="241300" h="243839">
                <a:moveTo>
                  <a:pt x="120396" y="0"/>
                </a:moveTo>
                <a:lnTo>
                  <a:pt x="0" y="122758"/>
                </a:lnTo>
                <a:lnTo>
                  <a:pt x="120396" y="243839"/>
                </a:lnTo>
                <a:lnTo>
                  <a:pt x="240792" y="122758"/>
                </a:lnTo>
                <a:lnTo>
                  <a:pt x="120396" y="0"/>
                </a:lnTo>
                <a:close/>
              </a:path>
            </a:pathLst>
          </a:custGeom>
          <a:solidFill>
            <a:srgbClr val="45BA86"/>
          </a:solidFill>
        </p:spPr>
        <p:txBody>
          <a:bodyPr wrap="square" lIns="0" tIns="0" rIns="0" bIns="0" rtlCol="0"/>
          <a:p/>
        </p:txBody>
      </p:sp>
      <p:sp>
        <p:nvSpPr>
          <p:cNvPr id="12" name="object 12"/>
          <p:cNvSpPr txBox="1"/>
          <p:nvPr/>
        </p:nvSpPr>
        <p:spPr>
          <a:xfrm>
            <a:off x="4316095" y="4139565"/>
            <a:ext cx="1395730" cy="227965"/>
          </a:xfrm>
          <a:prstGeom prst="rect">
            <a:avLst/>
          </a:prstGeom>
        </p:spPr>
        <p:txBody>
          <a:bodyPr vert="horz" wrap="square" lIns="0" tIns="12700" rIns="0" bIns="0" rtlCol="0">
            <a:spAutoFit/>
          </a:bodyPr>
          <a:p>
            <a:pPr marL="12700">
              <a:lnSpc>
                <a:spcPct val="100000"/>
              </a:lnSpc>
              <a:spcBef>
                <a:spcPts val="100"/>
              </a:spcBef>
            </a:pPr>
            <a:r>
              <a:rPr sz="1400" spc="-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201</a:t>
            </a:r>
            <a:r>
              <a:rPr lang="en-US" sz="1400" spc="-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8</a:t>
            </a:r>
            <a:r>
              <a:rPr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a:t>
            </a:r>
            <a:r>
              <a:rPr sz="1400" spc="-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sz="1400" spc="-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583942" y="-827010"/>
            <a:ext cx="2113730" cy="2113730"/>
            <a:chOff x="-410322" y="-583942"/>
            <a:chExt cx="2113730" cy="2113730"/>
          </a:xfrm>
        </p:grpSpPr>
        <p:sp>
          <p:nvSpPr>
            <p:cNvPr id="30" name="椭圆 29"/>
            <p:cNvSpPr/>
            <p:nvPr/>
          </p:nvSpPr>
          <p:spPr>
            <a:xfrm>
              <a:off x="-410322" y="-583942"/>
              <a:ext cx="1961330" cy="1961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57922" y="-431542"/>
              <a:ext cx="1961330" cy="1961330"/>
            </a:xfrm>
            <a:prstGeom prst="ellipse">
              <a:avLst/>
            </a:prstGeom>
            <a:noFill/>
            <a:ln w="254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圆角矩形 23"/>
          <p:cNvSpPr/>
          <p:nvPr/>
        </p:nvSpPr>
        <p:spPr>
          <a:xfrm rot="18900000">
            <a:off x="9798669" y="-388921"/>
            <a:ext cx="3292289" cy="108284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5" name="圆角矩形 24"/>
          <p:cNvSpPr/>
          <p:nvPr/>
        </p:nvSpPr>
        <p:spPr>
          <a:xfrm rot="18900000">
            <a:off x="11094170" y="-172256"/>
            <a:ext cx="2160198" cy="710496"/>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36" name="直接连接符 35"/>
          <p:cNvCxnSpPr/>
          <p:nvPr/>
        </p:nvCxnSpPr>
        <p:spPr>
          <a:xfrm>
            <a:off x="1624974" y="908479"/>
            <a:ext cx="8272996" cy="0"/>
          </a:xfrm>
          <a:prstGeom prst="line">
            <a:avLst/>
          </a:prstGeom>
          <a:ln w="25400">
            <a:solidFill>
              <a:schemeClr val="accent1">
                <a:lumMod val="40000"/>
                <a:lumOff val="60000"/>
              </a:schemeClr>
            </a:solidFill>
            <a:tailEnd type="oval" w="lg" len="lg"/>
          </a:ln>
        </p:spPr>
        <p:style>
          <a:lnRef idx="1">
            <a:schemeClr val="accent1"/>
          </a:lnRef>
          <a:fillRef idx="0">
            <a:schemeClr val="accent1"/>
          </a:fillRef>
          <a:effectRef idx="0">
            <a:schemeClr val="accent1"/>
          </a:effectRef>
          <a:fontRef idx="minor">
            <a:schemeClr val="tx1"/>
          </a:fontRef>
        </p:style>
      </p:cxnSp>
      <p:pic>
        <p:nvPicPr>
          <p:cNvPr id="37" name="图片 3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821" y="-86377"/>
            <a:ext cx="1358913" cy="1085448"/>
          </a:xfrm>
          <a:prstGeom prst="rect">
            <a:avLst/>
          </a:prstGeom>
        </p:spPr>
      </p:pic>
      <p:sp>
        <p:nvSpPr>
          <p:cNvPr id="42" name="TextBox 64"/>
          <p:cNvSpPr txBox="1"/>
          <p:nvPr/>
        </p:nvSpPr>
        <p:spPr>
          <a:xfrm>
            <a:off x="1529715" y="182880"/>
            <a:ext cx="5953760" cy="583565"/>
          </a:xfrm>
          <a:prstGeom prst="rect">
            <a:avLst/>
          </a:prstGeom>
          <a:noFill/>
        </p:spPr>
        <p:txBody>
          <a:bodyPr wrap="square" rtlCol="0">
            <a:spAutoFit/>
          </a:bodyPr>
          <a:lstStyle/>
          <a:p>
            <a:r>
              <a:rPr lang="zh-CN" altLang="en-US" sz="3200" b="1" dirty="0">
                <a:ln w="6350">
                  <a:noFill/>
                </a:ln>
                <a:solidFill>
                  <a:srgbClr val="334956"/>
                </a:solidFill>
                <a:latin typeface="微软雅黑" panose="020B0503020204020204" pitchFamily="34" charset="-122"/>
                <a:ea typeface="微软雅黑" panose="020B0503020204020204" pitchFamily="34" charset="-122"/>
              </a:rPr>
              <a:t>非遗才艺教育阶段性建设成效</a:t>
            </a:r>
            <a:endParaRPr lang="zh-CN" altLang="en-US" sz="3200" b="1" dirty="0">
              <a:ln w="6350">
                <a:noFill/>
              </a:ln>
              <a:solidFill>
                <a:srgbClr val="334956"/>
              </a:solidFill>
              <a:latin typeface="微软雅黑" panose="020B0503020204020204" pitchFamily="34" charset="-122"/>
              <a:ea typeface="微软雅黑" panose="020B0503020204020204" pitchFamily="34" charset="-122"/>
            </a:endParaRPr>
          </a:p>
        </p:txBody>
      </p:sp>
      <p:graphicFrame>
        <p:nvGraphicFramePr>
          <p:cNvPr id="2" name="表格 1"/>
          <p:cNvGraphicFramePr/>
          <p:nvPr>
            <p:custDataLst>
              <p:tags r:id="rId2"/>
            </p:custDataLst>
          </p:nvPr>
        </p:nvGraphicFramePr>
        <p:xfrm>
          <a:off x="880745" y="1308735"/>
          <a:ext cx="9759950" cy="4907915"/>
        </p:xfrm>
        <a:graphic>
          <a:graphicData uri="http://schemas.openxmlformats.org/drawingml/2006/table">
            <a:tbl>
              <a:tblPr firstRow="1" bandRow="1">
                <a:tableStyleId>{5C22544A-7EE6-4342-B048-85BDC9FD1C3A}</a:tableStyleId>
              </a:tblPr>
              <a:tblGrid>
                <a:gridCol w="1167130"/>
                <a:gridCol w="4145915"/>
                <a:gridCol w="3543300"/>
                <a:gridCol w="903605"/>
              </a:tblGrid>
              <a:tr h="403225">
                <a:tc gridSpan="4">
                  <a:txBody>
                    <a:bodyPr/>
                    <a:p>
                      <a:pPr algn="ctr">
                        <a:buNone/>
                      </a:pPr>
                      <a:r>
                        <a:rPr lang="zh-CN" altLang="en-US" b="1"/>
                        <a:t>近几年非遗才艺教育相关荣誉与奖项</a:t>
                      </a:r>
                      <a:endParaRPr lang="zh-CN" altLang="en-US" b="1"/>
                    </a:p>
                  </a:txBody>
                  <a:tcPr/>
                </a:tc>
                <a:tc hMerge="1">
                  <a:tcPr/>
                </a:tc>
                <a:tc hMerge="1">
                  <a:tcPr/>
                </a:tc>
                <a:tc hMerge="1">
                  <a:tcPr/>
                </a:tc>
              </a:tr>
              <a:tr h="401955">
                <a:tc>
                  <a:txBody>
                    <a:bodyPr/>
                    <a:p>
                      <a:pPr algn="ctr">
                        <a:buNone/>
                      </a:pPr>
                      <a:r>
                        <a:rPr lang="zh-CN" altLang="en-US" b="1"/>
                        <a:t>颁发日期</a:t>
                      </a:r>
                      <a:endParaRPr lang="zh-CN" altLang="en-US" b="1"/>
                    </a:p>
                  </a:txBody>
                  <a:tcPr anchor="ctr" anchorCtr="0"/>
                </a:tc>
                <a:tc>
                  <a:txBody>
                    <a:bodyPr/>
                    <a:p>
                      <a:pPr algn="ctr">
                        <a:buNone/>
                      </a:pPr>
                      <a:r>
                        <a:rPr lang="zh-CN" altLang="en-US" b="1"/>
                        <a:t>奖项名称</a:t>
                      </a:r>
                      <a:endParaRPr lang="zh-CN" altLang="en-US" b="1"/>
                    </a:p>
                  </a:txBody>
                  <a:tcPr anchor="ctr" anchorCtr="0"/>
                </a:tc>
                <a:tc>
                  <a:txBody>
                    <a:bodyPr/>
                    <a:p>
                      <a:pPr algn="ctr">
                        <a:buNone/>
                      </a:pPr>
                      <a:r>
                        <a:rPr lang="zh-CN" altLang="en-US" b="1"/>
                        <a:t>发奖单位</a:t>
                      </a:r>
                      <a:endParaRPr lang="zh-CN" altLang="en-US" b="1"/>
                    </a:p>
                  </a:txBody>
                  <a:tcPr anchor="ctr" anchorCtr="0"/>
                </a:tc>
                <a:tc>
                  <a:txBody>
                    <a:bodyPr/>
                    <a:p>
                      <a:pPr algn="ctr">
                        <a:buNone/>
                      </a:pPr>
                      <a:r>
                        <a:rPr lang="zh-CN" altLang="en-US" b="1"/>
                        <a:t>级别</a:t>
                      </a:r>
                      <a:endParaRPr lang="zh-CN" altLang="en-US" b="1"/>
                    </a:p>
                  </a:txBody>
                  <a:tcPr anchor="ctr" anchorCtr="0"/>
                </a:tc>
              </a:tr>
              <a:tr h="511810">
                <a:tc>
                  <a:txBody>
                    <a:bodyPr/>
                    <a:p>
                      <a:pPr algn="ctr">
                        <a:buNone/>
                      </a:pPr>
                      <a:r>
                        <a:rPr lang="zh-CN" altLang="en-US" sz="1300">
                          <a:latin typeface="微软雅黑" panose="020B0503020204020204" pitchFamily="34" charset="-122"/>
                          <a:ea typeface="微软雅黑" panose="020B0503020204020204" pitchFamily="34" charset="-122"/>
                          <a:cs typeface="微软雅黑" panose="020B0503020204020204" pitchFamily="34" charset="-122"/>
                        </a:rPr>
                        <a:t>2017年5月</a:t>
                      </a:r>
                      <a:endParaRPr lang="zh-CN" altLang="en-US" sz="13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zh-CN" altLang="en-US" sz="1300">
                          <a:latin typeface="微软雅黑" panose="020B0503020204020204" pitchFamily="34" charset="-122"/>
                          <a:ea typeface="微软雅黑" panose="020B0503020204020204" pitchFamily="34" charset="-122"/>
                          <a:cs typeface="微软雅黑" panose="020B0503020204020204" pitchFamily="34" charset="-122"/>
                        </a:rPr>
                        <a:t>第十四届上海教育博览会“职业体验日”风采展示奖</a:t>
                      </a:r>
                      <a:endParaRPr lang="zh-CN" altLang="en-US" sz="13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zh-CN" altLang="en-US" sz="1300">
                          <a:latin typeface="微软雅黑" panose="020B0503020204020204" pitchFamily="34" charset="-122"/>
                          <a:ea typeface="微软雅黑" panose="020B0503020204020204" pitchFamily="34" charset="-122"/>
                          <a:cs typeface="微软雅黑" panose="020B0503020204020204" pitchFamily="34" charset="-122"/>
                        </a:rPr>
                        <a:t>中共上海市教育卫生工作委员会</a:t>
                      </a:r>
                      <a:endParaRPr lang="zh-CN" altLang="en-US" sz="1300">
                        <a:latin typeface="微软雅黑" panose="020B0503020204020204" pitchFamily="34" charset="-122"/>
                        <a:ea typeface="微软雅黑" panose="020B0503020204020204" pitchFamily="34" charset="-122"/>
                        <a:cs typeface="微软雅黑" panose="020B0503020204020204" pitchFamily="34" charset="-122"/>
                      </a:endParaRPr>
                    </a:p>
                    <a:p>
                      <a:pPr algn="ctr">
                        <a:buNone/>
                      </a:pPr>
                      <a:r>
                        <a:rPr lang="zh-CN" altLang="en-US" sz="1300">
                          <a:latin typeface="微软雅黑" panose="020B0503020204020204" pitchFamily="34" charset="-122"/>
                          <a:ea typeface="微软雅黑" panose="020B0503020204020204" pitchFamily="34" charset="-122"/>
                          <a:cs typeface="微软雅黑" panose="020B0503020204020204" pitchFamily="34" charset="-122"/>
                        </a:rPr>
                        <a:t>上海市教育委员会</a:t>
                      </a:r>
                      <a:endParaRPr lang="zh-CN" altLang="en-US" sz="13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zh-CN" altLang="en-US" sz="1300">
                          <a:latin typeface="微软雅黑" panose="020B0503020204020204" pitchFamily="34" charset="-122"/>
                          <a:ea typeface="微软雅黑" panose="020B0503020204020204" pitchFamily="34" charset="-122"/>
                        </a:rPr>
                        <a:t>市级</a:t>
                      </a:r>
                      <a:endParaRPr lang="zh-CN" altLang="en-US" sz="1300">
                        <a:latin typeface="微软雅黑" panose="020B0503020204020204" pitchFamily="34" charset="-122"/>
                        <a:ea typeface="微软雅黑" panose="020B0503020204020204" pitchFamily="34" charset="-122"/>
                      </a:endParaRPr>
                    </a:p>
                  </a:txBody>
                  <a:tcPr anchor="ctr" anchorCtr="0"/>
                </a:tc>
              </a:tr>
              <a:tr h="607060">
                <a:tc>
                  <a:txBody>
                    <a:bodyPr/>
                    <a:p>
                      <a:pPr algn="ctr">
                        <a:buNone/>
                      </a:pPr>
                      <a:r>
                        <a:rPr lang="zh-CN" altLang="en-US" sz="1300">
                          <a:latin typeface="微软雅黑" panose="020B0503020204020204" pitchFamily="34" charset="-122"/>
                          <a:ea typeface="微软雅黑" panose="020B0503020204020204" pitchFamily="34" charset="-122"/>
                          <a:cs typeface="微软雅黑" panose="020B0503020204020204" pitchFamily="34" charset="-122"/>
                        </a:rPr>
                        <a:t>2018年3月</a:t>
                      </a:r>
                      <a:endParaRPr lang="zh-CN" altLang="en-US" sz="13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zh-CN" altLang="en-US" sz="1300">
                          <a:latin typeface="微软雅黑" panose="020B0503020204020204" pitchFamily="34" charset="-122"/>
                          <a:ea typeface="微软雅黑" panose="020B0503020204020204" pitchFamily="34" charset="-122"/>
                        </a:rPr>
                        <a:t>上海市中小学（含中等职业学校）行为规范示范校</a:t>
                      </a:r>
                      <a:endParaRPr lang="zh-CN" altLang="en-US" sz="13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300">
                          <a:latin typeface="微软雅黑" panose="020B0503020204020204" pitchFamily="34" charset="-122"/>
                          <a:ea typeface="微软雅黑" panose="020B0503020204020204" pitchFamily="34" charset="-122"/>
                          <a:cs typeface="微软雅黑" panose="020B0503020204020204" pitchFamily="34" charset="-122"/>
                        </a:rPr>
                        <a:t>上海市教育委员会</a:t>
                      </a:r>
                      <a:endParaRPr lang="zh-CN" altLang="en-US" sz="1300">
                        <a:latin typeface="微软雅黑" panose="020B0503020204020204" pitchFamily="34" charset="-122"/>
                        <a:ea typeface="微软雅黑" panose="020B0503020204020204" pitchFamily="34" charset="-122"/>
                        <a:cs typeface="微软雅黑" panose="020B0503020204020204" pitchFamily="34" charset="-122"/>
                      </a:endParaRPr>
                    </a:p>
                    <a:p>
                      <a:pPr algn="ctr">
                        <a:buNone/>
                      </a:pPr>
                      <a:r>
                        <a:rPr lang="zh-CN" altLang="en-US" sz="1300">
                          <a:latin typeface="微软雅黑" panose="020B0503020204020204" pitchFamily="34" charset="-122"/>
                          <a:ea typeface="微软雅黑" panose="020B0503020204020204" pitchFamily="34" charset="-122"/>
                          <a:cs typeface="微软雅黑" panose="020B0503020204020204" pitchFamily="34" charset="-122"/>
                        </a:rPr>
                        <a:t>上海市精神文明建设委员会办公室</a:t>
                      </a:r>
                      <a:endParaRPr lang="zh-CN" altLang="en-US" sz="13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zh-CN" altLang="en-US" sz="1300">
                          <a:latin typeface="微软雅黑" panose="020B0503020204020204" pitchFamily="34" charset="-122"/>
                          <a:ea typeface="微软雅黑" panose="020B0503020204020204" pitchFamily="34" charset="-122"/>
                        </a:rPr>
                        <a:t>市级</a:t>
                      </a:r>
                      <a:endParaRPr lang="zh-CN" altLang="en-US" sz="1300">
                        <a:latin typeface="微软雅黑" panose="020B0503020204020204" pitchFamily="34" charset="-122"/>
                        <a:ea typeface="微软雅黑" panose="020B0503020204020204" pitchFamily="34" charset="-122"/>
                      </a:endParaRPr>
                    </a:p>
                  </a:txBody>
                  <a:tcPr anchor="ctr" anchorCtr="0"/>
                </a:tc>
              </a:tr>
              <a:tr h="720725">
                <a:tc>
                  <a:txBody>
                    <a:bodyPr/>
                    <a:p>
                      <a:pPr algn="ctr">
                        <a:buNone/>
                      </a:pPr>
                      <a:r>
                        <a:rPr lang="zh-CN" altLang="en-US" sz="1300">
                          <a:latin typeface="微软雅黑" panose="020B0503020204020204" pitchFamily="34" charset="-122"/>
                          <a:ea typeface="微软雅黑" panose="020B0503020204020204" pitchFamily="34" charset="-122"/>
                          <a:cs typeface="微软雅黑" panose="020B0503020204020204" pitchFamily="34" charset="-122"/>
                        </a:rPr>
                        <a:t>2018年5月</a:t>
                      </a:r>
                      <a:endParaRPr lang="zh-CN" altLang="en-US" sz="13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zh-CN" altLang="en-US" sz="1300">
                          <a:latin typeface="微软雅黑" panose="020B0503020204020204" pitchFamily="34" charset="-122"/>
                          <a:ea typeface="微软雅黑" panose="020B0503020204020204" pitchFamily="34" charset="-122"/>
                          <a:cs typeface="微软雅黑" panose="020B0503020204020204" pitchFamily="34" charset="-122"/>
                        </a:rPr>
                        <a:t>古籍缮藏——民族文化传承教育——上海市信息管理学校“古籍缮藏” 校园文化建设项目</a:t>
                      </a:r>
                      <a:r>
                        <a:rPr lang="en-US" altLang="zh-CN" sz="13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300">
                          <a:latin typeface="微软雅黑" panose="020B0503020204020204" pitchFamily="34" charset="-122"/>
                          <a:ea typeface="微软雅黑" panose="020B0503020204020204" pitchFamily="34" charset="-122"/>
                          <a:cs typeface="微软雅黑" panose="020B0503020204020204" pitchFamily="34" charset="-122"/>
                        </a:rPr>
                        <a:t>017年上海职教系统校园文化特色优秀品牌项目</a:t>
                      </a:r>
                      <a:endParaRPr lang="zh-CN" altLang="en-US" sz="13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zh-CN" altLang="en-US" sz="1300">
                          <a:latin typeface="微软雅黑" panose="020B0503020204020204" pitchFamily="34" charset="-122"/>
                          <a:ea typeface="微软雅黑" panose="020B0503020204020204" pitchFamily="34" charset="-122"/>
                        </a:rPr>
                        <a:t>上海市教育委员会职业教育处</a:t>
                      </a:r>
                      <a:endParaRPr lang="zh-CN" altLang="en-US" sz="13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300">
                          <a:latin typeface="微软雅黑" panose="020B0503020204020204" pitchFamily="34" charset="-122"/>
                          <a:ea typeface="微软雅黑" panose="020B0503020204020204" pitchFamily="34" charset="-122"/>
                        </a:rPr>
                        <a:t>市级</a:t>
                      </a:r>
                      <a:endParaRPr lang="zh-CN" altLang="en-US" sz="1300">
                        <a:latin typeface="微软雅黑" panose="020B0503020204020204" pitchFamily="34" charset="-122"/>
                        <a:ea typeface="微软雅黑" panose="020B0503020204020204" pitchFamily="34" charset="-122"/>
                      </a:endParaRPr>
                    </a:p>
                  </a:txBody>
                  <a:tcPr anchor="ctr" anchorCtr="0"/>
                </a:tc>
              </a:tr>
              <a:tr h="558800">
                <a:tc>
                  <a:txBody>
                    <a:bodyPr/>
                    <a:p>
                      <a:pPr algn="ctr">
                        <a:buNone/>
                      </a:pPr>
                      <a:r>
                        <a:rPr lang="zh-CN" altLang="en-US" sz="1300">
                          <a:latin typeface="微软雅黑" panose="020B0503020204020204" pitchFamily="34" charset="-122"/>
                          <a:ea typeface="微软雅黑" panose="020B0503020204020204" pitchFamily="34" charset="-122"/>
                          <a:cs typeface="微软雅黑" panose="020B0503020204020204" pitchFamily="34" charset="-122"/>
                        </a:rPr>
                        <a:t>2018年5月</a:t>
                      </a:r>
                      <a:endParaRPr lang="zh-CN" altLang="en-US" sz="13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zh-CN" altLang="en-US" sz="1300">
                          <a:latin typeface="微软雅黑" panose="020B0503020204020204" pitchFamily="34" charset="-122"/>
                          <a:ea typeface="微软雅黑" panose="020B0503020204020204" pitchFamily="34" charset="-122"/>
                        </a:rPr>
                        <a:t>第十五届上海教育博览会新时代美育展十佳展台</a:t>
                      </a:r>
                      <a:endParaRPr lang="zh-CN" altLang="en-US" sz="13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300">
                          <a:latin typeface="微软雅黑" panose="020B0503020204020204" pitchFamily="34" charset="-122"/>
                          <a:ea typeface="微软雅黑" panose="020B0503020204020204" pitchFamily="34" charset="-122"/>
                        </a:rPr>
                        <a:t>上海教育报刊总社</a:t>
                      </a:r>
                      <a:endParaRPr lang="zh-CN" altLang="en-US" sz="1300">
                        <a:latin typeface="微软雅黑" panose="020B0503020204020204" pitchFamily="34" charset="-122"/>
                        <a:ea typeface="微软雅黑" panose="020B0503020204020204" pitchFamily="34" charset="-122"/>
                      </a:endParaRPr>
                    </a:p>
                    <a:p>
                      <a:pPr algn="ctr">
                        <a:buNone/>
                      </a:pPr>
                      <a:r>
                        <a:rPr lang="zh-CN" altLang="en-US" sz="1300">
                          <a:latin typeface="微软雅黑" panose="020B0503020204020204" pitchFamily="34" charset="-122"/>
                          <a:ea typeface="微软雅黑" panose="020B0503020204020204" pitchFamily="34" charset="-122"/>
                        </a:rPr>
                        <a:t>上海教育博览会</a:t>
                      </a:r>
                      <a:endParaRPr lang="zh-CN" altLang="en-US" sz="13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300">
                          <a:latin typeface="微软雅黑" panose="020B0503020204020204" pitchFamily="34" charset="-122"/>
                          <a:ea typeface="微软雅黑" panose="020B0503020204020204" pitchFamily="34" charset="-122"/>
                        </a:rPr>
                        <a:t>市级</a:t>
                      </a:r>
                      <a:endParaRPr lang="zh-CN" altLang="en-US" sz="1300">
                        <a:latin typeface="微软雅黑" panose="020B0503020204020204" pitchFamily="34" charset="-122"/>
                        <a:ea typeface="微软雅黑" panose="020B0503020204020204" pitchFamily="34" charset="-122"/>
                      </a:endParaRPr>
                    </a:p>
                  </a:txBody>
                  <a:tcPr anchor="ctr" anchorCtr="0"/>
                </a:tc>
              </a:tr>
              <a:tr h="512445">
                <a:tc>
                  <a:txBody>
                    <a:bodyPr/>
                    <a:p>
                      <a:pPr algn="ctr">
                        <a:buNone/>
                      </a:pPr>
                      <a:r>
                        <a:rPr lang="zh-CN" altLang="en-US" sz="1300">
                          <a:latin typeface="微软雅黑" panose="020B0503020204020204" pitchFamily="34" charset="-122"/>
                          <a:ea typeface="微软雅黑" panose="020B0503020204020204" pitchFamily="34" charset="-122"/>
                          <a:cs typeface="微软雅黑" panose="020B0503020204020204" pitchFamily="34" charset="-122"/>
                        </a:rPr>
                        <a:t>2018年5月</a:t>
                      </a:r>
                      <a:endParaRPr lang="zh-CN" altLang="en-US" sz="13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zh-CN" altLang="en-US" sz="1300">
                          <a:latin typeface="微软雅黑" panose="020B0503020204020204" pitchFamily="34" charset="-122"/>
                          <a:ea typeface="微软雅黑" panose="020B0503020204020204" pitchFamily="34" charset="-122"/>
                          <a:cs typeface="微软雅黑" panose="020B0503020204020204" pitchFamily="34" charset="-122"/>
                        </a:rPr>
                        <a:t>妙手书医--古籍修复与装帧社团荣获第十五届上海教育博览会新时代美育展十佳美育活动社团</a:t>
                      </a:r>
                      <a:endParaRPr lang="zh-CN" altLang="en-US" sz="13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zh-CN" altLang="en-US" sz="1300">
                          <a:latin typeface="微软雅黑" panose="020B0503020204020204" pitchFamily="34" charset="-122"/>
                          <a:ea typeface="微软雅黑" panose="020B0503020204020204" pitchFamily="34" charset="-122"/>
                        </a:rPr>
                        <a:t>上海教育报刊总社</a:t>
                      </a:r>
                      <a:endParaRPr lang="zh-CN" altLang="en-US" sz="1300">
                        <a:latin typeface="微软雅黑" panose="020B0503020204020204" pitchFamily="34" charset="-122"/>
                        <a:ea typeface="微软雅黑" panose="020B0503020204020204" pitchFamily="34" charset="-122"/>
                      </a:endParaRPr>
                    </a:p>
                    <a:p>
                      <a:pPr algn="ctr">
                        <a:buNone/>
                      </a:pPr>
                      <a:r>
                        <a:rPr lang="zh-CN" altLang="en-US" sz="1300">
                          <a:latin typeface="微软雅黑" panose="020B0503020204020204" pitchFamily="34" charset="-122"/>
                          <a:ea typeface="微软雅黑" panose="020B0503020204020204" pitchFamily="34" charset="-122"/>
                        </a:rPr>
                        <a:t>上海教育博览会</a:t>
                      </a:r>
                      <a:endParaRPr lang="zh-CN" altLang="en-US" sz="13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300">
                          <a:latin typeface="微软雅黑" panose="020B0503020204020204" pitchFamily="34" charset="-122"/>
                          <a:ea typeface="微软雅黑" panose="020B0503020204020204" pitchFamily="34" charset="-122"/>
                        </a:rPr>
                        <a:t>市级</a:t>
                      </a:r>
                      <a:endParaRPr lang="zh-CN" altLang="en-US" sz="1300">
                        <a:latin typeface="微软雅黑" panose="020B0503020204020204" pitchFamily="34" charset="-122"/>
                        <a:ea typeface="微软雅黑" panose="020B0503020204020204" pitchFamily="34" charset="-122"/>
                      </a:endParaRPr>
                    </a:p>
                  </a:txBody>
                  <a:tcPr anchor="ctr" anchorCtr="0"/>
                </a:tc>
              </a:tr>
              <a:tr h="485140">
                <a:tc>
                  <a:txBody>
                    <a:bodyPr/>
                    <a:p>
                      <a:pPr algn="ctr">
                        <a:buNone/>
                      </a:pPr>
                      <a:r>
                        <a:rPr lang="zh-CN" altLang="en-US" sz="1300">
                          <a:latin typeface="微软雅黑" panose="020B0503020204020204" pitchFamily="34" charset="-122"/>
                          <a:ea typeface="微软雅黑" panose="020B0503020204020204" pitchFamily="34" charset="-122"/>
                          <a:cs typeface="微软雅黑" panose="020B0503020204020204" pitchFamily="34" charset="-122"/>
                        </a:rPr>
                        <a:t>2018年8月</a:t>
                      </a:r>
                      <a:endParaRPr lang="zh-CN" altLang="en-US" sz="13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zh-CN" altLang="en-US" sz="1300">
                          <a:latin typeface="微软雅黑" panose="020B0503020204020204" pitchFamily="34" charset="-122"/>
                          <a:ea typeface="微软雅黑" panose="020B0503020204020204" pitchFamily="34" charset="-122"/>
                          <a:cs typeface="微软雅黑" panose="020B0503020204020204" pitchFamily="34" charset="-122"/>
                        </a:rPr>
                        <a:t>"上海市中等职业学校</a:t>
                      </a:r>
                      <a:r>
                        <a:rPr lang="zh-CN" altLang="en-US" sz="1300">
                          <a:latin typeface="微软雅黑" panose="020B0503020204020204" pitchFamily="34" charset="-122"/>
                          <a:ea typeface="微软雅黑" panose="020B0503020204020204" pitchFamily="34" charset="-122"/>
                          <a:cs typeface="微软雅黑" panose="020B0503020204020204" pitchFamily="34" charset="-122"/>
                          <a:sym typeface="+mn-ea"/>
                        </a:rPr>
                        <a:t>第三批民族文化传承教育基地"</a:t>
                      </a:r>
                      <a:endParaRPr lang="zh-CN" altLang="en-US" sz="13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zh-CN" altLang="en-US" sz="1300">
                          <a:latin typeface="微软雅黑" panose="020B0503020204020204" pitchFamily="34" charset="-122"/>
                          <a:ea typeface="微软雅黑" panose="020B0503020204020204" pitchFamily="34" charset="-122"/>
                        </a:rPr>
                        <a:t>上海市教育委员会</a:t>
                      </a:r>
                      <a:endParaRPr lang="zh-CN" altLang="en-US" sz="13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300">
                          <a:latin typeface="微软雅黑" panose="020B0503020204020204" pitchFamily="34" charset="-122"/>
                          <a:ea typeface="微软雅黑" panose="020B0503020204020204" pitchFamily="34" charset="-122"/>
                        </a:rPr>
                        <a:t>市级</a:t>
                      </a:r>
                      <a:endParaRPr lang="zh-CN" altLang="en-US" sz="1300">
                        <a:latin typeface="微软雅黑" panose="020B0503020204020204" pitchFamily="34" charset="-122"/>
                        <a:ea typeface="微软雅黑" panose="020B0503020204020204" pitchFamily="34" charset="-122"/>
                      </a:endParaRPr>
                    </a:p>
                  </a:txBody>
                  <a:tcPr anchor="ctr" anchorCtr="0"/>
                </a:tc>
              </a:tr>
              <a:tr h="304800">
                <a:tc>
                  <a:txBody>
                    <a:bodyPr/>
                    <a:p>
                      <a:pPr algn="ctr">
                        <a:buNone/>
                      </a:pPr>
                      <a:r>
                        <a:rPr lang="zh-CN" altLang="en-US" sz="1300">
                          <a:latin typeface="微软雅黑" panose="020B0503020204020204" pitchFamily="34" charset="-122"/>
                          <a:ea typeface="微软雅黑" panose="020B0503020204020204" pitchFamily="34" charset="-122"/>
                          <a:cs typeface="微软雅黑" panose="020B0503020204020204" pitchFamily="34" charset="-122"/>
                        </a:rPr>
                        <a:t>2019年11月</a:t>
                      </a:r>
                      <a:endParaRPr lang="zh-CN" altLang="en-US" sz="13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zh-CN" altLang="en-US" sz="1300">
                          <a:latin typeface="微软雅黑" panose="020B0503020204020204" pitchFamily="34" charset="-122"/>
                          <a:ea typeface="微软雅黑" panose="020B0503020204020204" pitchFamily="34" charset="-122"/>
                          <a:cs typeface="微软雅黑" panose="020B0503020204020204" pitchFamily="34" charset="-122"/>
                        </a:rPr>
                        <a:t>上海市校园文化建设“一校一品”特色学校</a:t>
                      </a:r>
                      <a:endParaRPr lang="zh-CN" altLang="en-US" sz="13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zh-CN" altLang="en-US" sz="1300">
                          <a:latin typeface="微软雅黑" panose="020B0503020204020204" pitchFamily="34" charset="-122"/>
                          <a:ea typeface="微软雅黑" panose="020B0503020204020204" pitchFamily="34" charset="-122"/>
                        </a:rPr>
                        <a:t>上海市教卫工作党委系统精神文明建设委员会</a:t>
                      </a:r>
                      <a:endParaRPr lang="zh-CN" altLang="en-US" sz="13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300">
                          <a:latin typeface="微软雅黑" panose="020B0503020204020204" pitchFamily="34" charset="-122"/>
                          <a:ea typeface="微软雅黑" panose="020B0503020204020204" pitchFamily="34" charset="-122"/>
                        </a:rPr>
                        <a:t>市级</a:t>
                      </a:r>
                      <a:endParaRPr lang="zh-CN" altLang="en-US" sz="1300">
                        <a:latin typeface="微软雅黑" panose="020B0503020204020204" pitchFamily="34" charset="-122"/>
                        <a:ea typeface="微软雅黑" panose="020B0503020204020204" pitchFamily="34" charset="-122"/>
                      </a:endParaRPr>
                    </a:p>
                  </a:txBody>
                  <a:tcPr anchor="ctr" anchorCtr="0"/>
                </a:tc>
              </a:tr>
              <a:tr h="401955">
                <a:tc>
                  <a:txBody>
                    <a:bodyPr/>
                    <a:p>
                      <a:pPr algn="ctr">
                        <a:buNone/>
                      </a:pPr>
                      <a:r>
                        <a:rPr lang="zh-CN" altLang="en-US" sz="1300">
                          <a:latin typeface="微软雅黑" panose="020B0503020204020204" pitchFamily="34" charset="-122"/>
                          <a:ea typeface="微软雅黑" panose="020B0503020204020204" pitchFamily="34" charset="-122"/>
                        </a:rPr>
                        <a:t>2018年2月</a:t>
                      </a:r>
                      <a:endParaRPr lang="zh-CN" altLang="en-US" sz="13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300">
                          <a:latin typeface="微软雅黑" panose="020B0503020204020204" pitchFamily="34" charset="-122"/>
                          <a:ea typeface="微软雅黑" panose="020B0503020204020204" pitchFamily="34" charset="-122"/>
                        </a:rPr>
                        <a:t>2016—2017年度徐汇区艺术特色学校</a:t>
                      </a:r>
                      <a:endParaRPr lang="zh-CN" altLang="en-US" sz="13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300">
                          <a:latin typeface="微软雅黑" panose="020B0503020204020204" pitchFamily="34" charset="-122"/>
                          <a:ea typeface="微软雅黑" panose="020B0503020204020204" pitchFamily="34" charset="-122"/>
                        </a:rPr>
                        <a:t>徐汇区教育局</a:t>
                      </a:r>
                      <a:endParaRPr lang="zh-CN" altLang="en-US" sz="13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300">
                          <a:latin typeface="微软雅黑" panose="020B0503020204020204" pitchFamily="34" charset="-122"/>
                          <a:ea typeface="微软雅黑" panose="020B0503020204020204" pitchFamily="34" charset="-122"/>
                        </a:rPr>
                        <a:t>区级</a:t>
                      </a:r>
                      <a:endParaRPr lang="zh-CN" altLang="en-US" sz="1300">
                        <a:latin typeface="微软雅黑" panose="020B0503020204020204" pitchFamily="34" charset="-122"/>
                        <a:ea typeface="微软雅黑" panose="020B0503020204020204" pitchFamily="34" charset="-122"/>
                      </a:endParaRPr>
                    </a:p>
                  </a:txBody>
                  <a:tcPr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583942" y="-827010"/>
            <a:ext cx="2113730" cy="2113730"/>
            <a:chOff x="-410322" y="-583942"/>
            <a:chExt cx="2113730" cy="2113730"/>
          </a:xfrm>
        </p:grpSpPr>
        <p:sp>
          <p:nvSpPr>
            <p:cNvPr id="30" name="椭圆 29"/>
            <p:cNvSpPr/>
            <p:nvPr/>
          </p:nvSpPr>
          <p:spPr>
            <a:xfrm>
              <a:off x="-410322" y="-583942"/>
              <a:ext cx="1961330" cy="1961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57922" y="-431542"/>
              <a:ext cx="1961330" cy="1961330"/>
            </a:xfrm>
            <a:prstGeom prst="ellipse">
              <a:avLst/>
            </a:prstGeom>
            <a:noFill/>
            <a:ln w="254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圆角矩形 23"/>
          <p:cNvSpPr/>
          <p:nvPr/>
        </p:nvSpPr>
        <p:spPr>
          <a:xfrm rot="18900000">
            <a:off x="9798669" y="-388921"/>
            <a:ext cx="3292289" cy="108284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5" name="圆角矩形 24"/>
          <p:cNvSpPr/>
          <p:nvPr/>
        </p:nvSpPr>
        <p:spPr>
          <a:xfrm rot="18900000">
            <a:off x="11094170" y="-172256"/>
            <a:ext cx="2160198" cy="710496"/>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36" name="直接连接符 35"/>
          <p:cNvCxnSpPr/>
          <p:nvPr/>
        </p:nvCxnSpPr>
        <p:spPr>
          <a:xfrm>
            <a:off x="1624974" y="908479"/>
            <a:ext cx="8272996" cy="0"/>
          </a:xfrm>
          <a:prstGeom prst="line">
            <a:avLst/>
          </a:prstGeom>
          <a:ln w="25400">
            <a:solidFill>
              <a:schemeClr val="accent1">
                <a:lumMod val="40000"/>
                <a:lumOff val="60000"/>
              </a:schemeClr>
            </a:solidFill>
            <a:tailEnd type="oval" w="lg" len="lg"/>
          </a:ln>
        </p:spPr>
        <p:style>
          <a:lnRef idx="1">
            <a:schemeClr val="accent1"/>
          </a:lnRef>
          <a:fillRef idx="0">
            <a:schemeClr val="accent1"/>
          </a:fillRef>
          <a:effectRef idx="0">
            <a:schemeClr val="accent1"/>
          </a:effectRef>
          <a:fontRef idx="minor">
            <a:schemeClr val="tx1"/>
          </a:fontRef>
        </p:style>
      </p:cxnSp>
      <p:pic>
        <p:nvPicPr>
          <p:cNvPr id="37" name="图片 3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821" y="-86377"/>
            <a:ext cx="1358913" cy="1085448"/>
          </a:xfrm>
          <a:prstGeom prst="rect">
            <a:avLst/>
          </a:prstGeom>
        </p:spPr>
      </p:pic>
      <p:sp>
        <p:nvSpPr>
          <p:cNvPr id="42" name="TextBox 64"/>
          <p:cNvSpPr txBox="1"/>
          <p:nvPr/>
        </p:nvSpPr>
        <p:spPr>
          <a:xfrm>
            <a:off x="1529715" y="182880"/>
            <a:ext cx="5953760" cy="583565"/>
          </a:xfrm>
          <a:prstGeom prst="rect">
            <a:avLst/>
          </a:prstGeom>
          <a:noFill/>
        </p:spPr>
        <p:txBody>
          <a:bodyPr wrap="square" rtlCol="0">
            <a:spAutoFit/>
          </a:bodyPr>
          <a:lstStyle/>
          <a:p>
            <a:r>
              <a:rPr lang="zh-CN" altLang="en-US" sz="3200" b="1" dirty="0">
                <a:ln w="6350">
                  <a:noFill/>
                </a:ln>
                <a:solidFill>
                  <a:srgbClr val="334956"/>
                </a:solidFill>
                <a:latin typeface="微软雅黑" panose="020B0503020204020204" pitchFamily="34" charset="-122"/>
                <a:ea typeface="微软雅黑" panose="020B0503020204020204" pitchFamily="34" charset="-122"/>
              </a:rPr>
              <a:t>非遗才艺教育阶段性建设成效</a:t>
            </a:r>
            <a:endParaRPr lang="zh-CN" altLang="en-US" sz="3200" b="1" dirty="0">
              <a:ln w="6350">
                <a:noFill/>
              </a:ln>
              <a:solidFill>
                <a:srgbClr val="334956"/>
              </a:solidFill>
              <a:latin typeface="微软雅黑" panose="020B0503020204020204" pitchFamily="34" charset="-122"/>
              <a:ea typeface="微软雅黑" panose="020B0503020204020204" pitchFamily="34" charset="-122"/>
            </a:endParaRPr>
          </a:p>
        </p:txBody>
      </p:sp>
      <p:sp>
        <p:nvSpPr>
          <p:cNvPr id="4" name="object 2"/>
          <p:cNvSpPr/>
          <p:nvPr/>
        </p:nvSpPr>
        <p:spPr>
          <a:xfrm>
            <a:off x="1907540" y="2672715"/>
            <a:ext cx="7707630" cy="1737360"/>
          </a:xfrm>
          <a:prstGeom prst="rect">
            <a:avLst/>
          </a:prstGeom>
          <a:blipFill>
            <a:blip r:embed="rId2" cstate="print"/>
            <a:stretch>
              <a:fillRect/>
            </a:stretch>
          </a:blipFill>
        </p:spPr>
        <p:txBody>
          <a:bodyPr wrap="square" lIns="0" tIns="0" rIns="0" bIns="0" rtlCol="0"/>
          <a:p/>
        </p:txBody>
      </p:sp>
      <p:sp>
        <p:nvSpPr>
          <p:cNvPr id="5" name="object 3"/>
          <p:cNvSpPr txBox="1"/>
          <p:nvPr/>
        </p:nvSpPr>
        <p:spPr>
          <a:xfrm>
            <a:off x="4555490" y="2044065"/>
            <a:ext cx="2411730" cy="457200"/>
          </a:xfrm>
          <a:prstGeom prst="rect">
            <a:avLst/>
          </a:prstGeom>
        </p:spPr>
        <p:txBody>
          <a:bodyPr vert="horz" wrap="square" lIns="0" tIns="13335" rIns="0" bIns="0" rtlCol="0">
            <a:spAutoFit/>
          </a:bodyPr>
          <a:p>
            <a:pPr marL="12700" algn="ctr">
              <a:lnSpc>
                <a:spcPct val="100000"/>
              </a:lnSpc>
              <a:spcBef>
                <a:spcPts val="105"/>
              </a:spcBef>
            </a:pPr>
            <a:r>
              <a:rPr lang="zh-CN" sz="1400" b="1"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上海市中等职业学校</a:t>
            </a:r>
            <a:endParaRPr lang="zh-CN" sz="1400" b="1"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endParaRPr>
          </a:p>
          <a:p>
            <a:pPr marL="12700" algn="ctr">
              <a:lnSpc>
                <a:spcPct val="100000"/>
              </a:lnSpc>
              <a:spcBef>
                <a:spcPts val="105"/>
              </a:spcBef>
            </a:pPr>
            <a:r>
              <a:rPr lang="zh-CN" sz="1400" b="1"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第三批民族文化传承教育基地</a:t>
            </a:r>
            <a:endParaRPr lang="zh-CN" sz="1400" b="1"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object 4"/>
          <p:cNvSpPr txBox="1"/>
          <p:nvPr/>
        </p:nvSpPr>
        <p:spPr>
          <a:xfrm>
            <a:off x="3327400" y="4580890"/>
            <a:ext cx="1883410" cy="455930"/>
          </a:xfrm>
          <a:prstGeom prst="rect">
            <a:avLst/>
          </a:prstGeom>
        </p:spPr>
        <p:txBody>
          <a:bodyPr vert="horz" wrap="square" lIns="0" tIns="12700" rIns="0" bIns="0" rtlCol="0">
            <a:spAutoFit/>
          </a:bodyPr>
          <a:p>
            <a:pPr marL="12700" algn="ctr">
              <a:lnSpc>
                <a:spcPct val="100000"/>
              </a:lnSpc>
              <a:spcBef>
                <a:spcPts val="100"/>
              </a:spcBef>
            </a:pPr>
            <a:r>
              <a:rPr lang="zh-CN" sz="1400" b="1" dirty="0">
                <a:solidFill>
                  <a:srgbClr val="595958"/>
                </a:solidFill>
                <a:latin typeface="微软雅黑" panose="020B0503020204020204" pitchFamily="34" charset="-122"/>
                <a:cs typeface="微软雅黑" panose="020B0503020204020204" pitchFamily="34" charset="-122"/>
              </a:rPr>
              <a:t>创建</a:t>
            </a:r>
            <a:endParaRPr lang="zh-CN" sz="1400" b="1" dirty="0">
              <a:solidFill>
                <a:srgbClr val="595958"/>
              </a:solidFill>
              <a:latin typeface="微软雅黑" panose="020B0503020204020204" pitchFamily="34" charset="-122"/>
              <a:cs typeface="微软雅黑" panose="020B0503020204020204" pitchFamily="34" charset="-122"/>
            </a:endParaRPr>
          </a:p>
          <a:p>
            <a:pPr marL="12700" algn="ctr">
              <a:lnSpc>
                <a:spcPct val="100000"/>
              </a:lnSpc>
              <a:spcBef>
                <a:spcPts val="100"/>
              </a:spcBef>
            </a:pPr>
            <a:r>
              <a:rPr lang="zh-CN" sz="1400" b="1" dirty="0">
                <a:solidFill>
                  <a:srgbClr val="595958"/>
                </a:solidFill>
                <a:latin typeface="微软雅黑" panose="020B0503020204020204" pitchFamily="34" charset="-122"/>
                <a:cs typeface="微软雅黑" panose="020B0503020204020204" pitchFamily="34" charset="-122"/>
              </a:rPr>
              <a:t>非遗才艺教育工作室</a:t>
            </a:r>
            <a:endParaRPr lang="zh-CN" sz="1400" b="1" dirty="0">
              <a:solidFill>
                <a:srgbClr val="595958"/>
              </a:solidFill>
              <a:latin typeface="微软雅黑" panose="020B0503020204020204" pitchFamily="34" charset="-122"/>
              <a:cs typeface="微软雅黑" panose="020B0503020204020204" pitchFamily="34" charset="-122"/>
            </a:endParaRPr>
          </a:p>
        </p:txBody>
      </p:sp>
      <p:sp>
        <p:nvSpPr>
          <p:cNvPr id="8" name="object 5"/>
          <p:cNvSpPr txBox="1"/>
          <p:nvPr/>
        </p:nvSpPr>
        <p:spPr>
          <a:xfrm>
            <a:off x="7828915" y="2044065"/>
            <a:ext cx="1917700" cy="457200"/>
          </a:xfrm>
          <a:prstGeom prst="rect">
            <a:avLst/>
          </a:prstGeom>
        </p:spPr>
        <p:txBody>
          <a:bodyPr vert="horz" wrap="square" lIns="0" tIns="13335" rIns="0" bIns="0" rtlCol="0">
            <a:spAutoFit/>
          </a:bodyPr>
          <a:p>
            <a:pPr marL="12700" algn="ctr">
              <a:lnSpc>
                <a:spcPct val="100000"/>
              </a:lnSpc>
              <a:spcBef>
                <a:spcPts val="105"/>
              </a:spcBef>
            </a:pPr>
            <a:r>
              <a:rPr lang="zh-CN" sz="1400" b="1"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上海市校园文化建设</a:t>
            </a:r>
            <a:endParaRPr lang="zh-CN" sz="1400" b="1"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endParaRPr>
          </a:p>
          <a:p>
            <a:pPr marL="12700" algn="ctr">
              <a:lnSpc>
                <a:spcPct val="100000"/>
              </a:lnSpc>
              <a:spcBef>
                <a:spcPts val="105"/>
              </a:spcBef>
            </a:pPr>
            <a:r>
              <a:rPr lang="zh-CN" sz="1400" b="1"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“一校一品”特色学校</a:t>
            </a:r>
            <a:endParaRPr lang="zh-CN" sz="1400" b="1"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object 6"/>
          <p:cNvSpPr txBox="1"/>
          <p:nvPr/>
        </p:nvSpPr>
        <p:spPr>
          <a:xfrm>
            <a:off x="6387465" y="4580890"/>
            <a:ext cx="1849755" cy="455930"/>
          </a:xfrm>
          <a:prstGeom prst="rect">
            <a:avLst/>
          </a:prstGeom>
        </p:spPr>
        <p:txBody>
          <a:bodyPr vert="horz" wrap="square" lIns="0" tIns="12700" rIns="0" bIns="0" rtlCol="0">
            <a:spAutoFit/>
          </a:bodyPr>
          <a:p>
            <a:pPr marL="12700" algn="ctr">
              <a:lnSpc>
                <a:spcPct val="100000"/>
              </a:lnSpc>
              <a:spcBef>
                <a:spcPts val="100"/>
              </a:spcBef>
            </a:pPr>
            <a:r>
              <a:rPr lang="zh-CN" sz="1400">
                <a:latin typeface="微软雅黑" panose="020B0503020204020204" pitchFamily="34" charset="-122"/>
                <a:cs typeface="微软雅黑" panose="020B0503020204020204" pitchFamily="34" charset="-122"/>
              </a:rPr>
              <a:t>优化</a:t>
            </a:r>
            <a:endParaRPr lang="zh-CN" sz="1400">
              <a:latin typeface="微软雅黑" panose="020B0503020204020204" pitchFamily="34" charset="-122"/>
              <a:cs typeface="微软雅黑" panose="020B0503020204020204" pitchFamily="34" charset="-122"/>
            </a:endParaRPr>
          </a:p>
          <a:p>
            <a:pPr marL="12700" algn="ctr">
              <a:lnSpc>
                <a:spcPct val="100000"/>
              </a:lnSpc>
              <a:spcBef>
                <a:spcPts val="100"/>
              </a:spcBef>
            </a:pPr>
            <a:r>
              <a:rPr lang="zh-CN" sz="1400">
                <a:latin typeface="微软雅黑" panose="020B0503020204020204" pitchFamily="34" charset="-122"/>
                <a:cs typeface="微软雅黑" panose="020B0503020204020204" pitchFamily="34" charset="-122"/>
              </a:rPr>
              <a:t>非遗教育教育项目</a:t>
            </a:r>
            <a:endParaRPr lang="zh-CN" sz="1400">
              <a:latin typeface="微软雅黑" panose="020B0503020204020204" pitchFamily="34" charset="-122"/>
              <a:cs typeface="微软雅黑" panose="020B0503020204020204" pitchFamily="34" charset="-122"/>
            </a:endParaRPr>
          </a:p>
        </p:txBody>
      </p:sp>
      <p:sp>
        <p:nvSpPr>
          <p:cNvPr id="11" name="object 5"/>
          <p:cNvSpPr txBox="1"/>
          <p:nvPr/>
        </p:nvSpPr>
        <p:spPr>
          <a:xfrm>
            <a:off x="1529715" y="2044065"/>
            <a:ext cx="2200275" cy="457200"/>
          </a:xfrm>
          <a:prstGeom prst="rect">
            <a:avLst/>
          </a:prstGeom>
        </p:spPr>
        <p:txBody>
          <a:bodyPr vert="horz" wrap="square" lIns="0" tIns="13335" rIns="0" bIns="0" rtlCol="0">
            <a:spAutoFit/>
          </a:bodyPr>
          <a:p>
            <a:pPr marL="12700" algn="ctr">
              <a:lnSpc>
                <a:spcPct val="100000"/>
              </a:lnSpc>
              <a:spcBef>
                <a:spcPts val="105"/>
              </a:spcBef>
            </a:pPr>
            <a:r>
              <a:rPr lang="zh-CN" sz="1400" b="1"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上海市中等职业学校</a:t>
            </a:r>
            <a:endParaRPr lang="zh-CN" sz="1400" b="1"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endParaRPr>
          </a:p>
          <a:p>
            <a:pPr marL="12700" algn="ctr">
              <a:lnSpc>
                <a:spcPct val="100000"/>
              </a:lnSpc>
              <a:spcBef>
                <a:spcPts val="105"/>
              </a:spcBef>
            </a:pPr>
            <a:r>
              <a:rPr lang="zh-CN" sz="1400" b="1"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rPr>
              <a:t>校园文化特色优秀品牌项目</a:t>
            </a:r>
            <a:endParaRPr lang="zh-CN" sz="1400" b="1" dirty="0">
              <a:solidFill>
                <a:srgbClr val="595958"/>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583942" y="-827010"/>
            <a:ext cx="2113730" cy="2113730"/>
            <a:chOff x="-410322" y="-583942"/>
            <a:chExt cx="2113730" cy="2113730"/>
          </a:xfrm>
        </p:grpSpPr>
        <p:sp>
          <p:nvSpPr>
            <p:cNvPr id="30" name="椭圆 29"/>
            <p:cNvSpPr/>
            <p:nvPr/>
          </p:nvSpPr>
          <p:spPr>
            <a:xfrm>
              <a:off x="-410322" y="-583942"/>
              <a:ext cx="1961330" cy="1961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57922" y="-431542"/>
              <a:ext cx="1961330" cy="1961330"/>
            </a:xfrm>
            <a:prstGeom prst="ellipse">
              <a:avLst/>
            </a:prstGeom>
            <a:noFill/>
            <a:ln w="254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圆角矩形 23"/>
          <p:cNvSpPr/>
          <p:nvPr/>
        </p:nvSpPr>
        <p:spPr>
          <a:xfrm rot="18900000">
            <a:off x="9798669" y="-388921"/>
            <a:ext cx="3292289" cy="108284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5" name="圆角矩形 24"/>
          <p:cNvSpPr/>
          <p:nvPr/>
        </p:nvSpPr>
        <p:spPr>
          <a:xfrm rot="18900000">
            <a:off x="11094170" y="-172256"/>
            <a:ext cx="2160198" cy="710496"/>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36" name="直接连接符 35"/>
          <p:cNvCxnSpPr/>
          <p:nvPr/>
        </p:nvCxnSpPr>
        <p:spPr>
          <a:xfrm>
            <a:off x="1624974" y="908479"/>
            <a:ext cx="8272996" cy="0"/>
          </a:xfrm>
          <a:prstGeom prst="line">
            <a:avLst/>
          </a:prstGeom>
          <a:ln w="25400">
            <a:solidFill>
              <a:schemeClr val="accent1">
                <a:lumMod val="40000"/>
                <a:lumOff val="60000"/>
              </a:schemeClr>
            </a:solidFill>
            <a:tailEnd type="oval" w="lg" len="lg"/>
          </a:ln>
        </p:spPr>
        <p:style>
          <a:lnRef idx="1">
            <a:schemeClr val="accent1"/>
          </a:lnRef>
          <a:fillRef idx="0">
            <a:schemeClr val="accent1"/>
          </a:fillRef>
          <a:effectRef idx="0">
            <a:schemeClr val="accent1"/>
          </a:effectRef>
          <a:fontRef idx="minor">
            <a:schemeClr val="tx1"/>
          </a:fontRef>
        </p:style>
      </p:cxnSp>
      <p:pic>
        <p:nvPicPr>
          <p:cNvPr id="37" name="图片 3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821" y="-86377"/>
            <a:ext cx="1358913" cy="1085448"/>
          </a:xfrm>
          <a:prstGeom prst="rect">
            <a:avLst/>
          </a:prstGeom>
        </p:spPr>
      </p:pic>
      <p:sp>
        <p:nvSpPr>
          <p:cNvPr id="42" name="TextBox 64"/>
          <p:cNvSpPr txBox="1"/>
          <p:nvPr/>
        </p:nvSpPr>
        <p:spPr>
          <a:xfrm>
            <a:off x="1529715" y="182880"/>
            <a:ext cx="8554085" cy="521970"/>
          </a:xfrm>
          <a:prstGeom prst="rect">
            <a:avLst/>
          </a:prstGeom>
          <a:noFill/>
        </p:spPr>
        <p:txBody>
          <a:bodyPr wrap="square" rtlCol="0">
            <a:spAutoFit/>
          </a:bodyPr>
          <a:lstStyle/>
          <a:p>
            <a:r>
              <a:rPr lang="zh-CN" altLang="en-US" sz="2800" b="1" dirty="0">
                <a:ln w="6350">
                  <a:noFill/>
                </a:ln>
                <a:solidFill>
                  <a:srgbClr val="334956"/>
                </a:solidFill>
                <a:latin typeface="微软雅黑" panose="020B0503020204020204" pitchFamily="34" charset="-122"/>
                <a:ea typeface="微软雅黑" panose="020B0503020204020204" pitchFamily="34" charset="-122"/>
              </a:rPr>
              <a:t>以“一校一品”特色学校为突破，创建校区特色项目</a:t>
            </a:r>
            <a:endParaRPr lang="zh-CN" altLang="en-US" sz="2800" b="1" dirty="0">
              <a:ln w="6350">
                <a:noFill/>
              </a:ln>
              <a:solidFill>
                <a:srgbClr val="334956"/>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4270375" y="2573020"/>
            <a:ext cx="3651885" cy="2739390"/>
          </a:xfrm>
          <a:prstGeom prst="rect">
            <a:avLst/>
          </a:prstGeom>
        </p:spPr>
      </p:pic>
      <p:sp>
        <p:nvSpPr>
          <p:cNvPr id="5" name="圆角矩形 4"/>
          <p:cNvSpPr/>
          <p:nvPr/>
        </p:nvSpPr>
        <p:spPr>
          <a:xfrm>
            <a:off x="1075690" y="1198245"/>
            <a:ext cx="9370695" cy="10242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TextBox 61"/>
          <p:cNvSpPr txBox="1"/>
          <p:nvPr/>
        </p:nvSpPr>
        <p:spPr>
          <a:xfrm>
            <a:off x="1172210" y="1295400"/>
            <a:ext cx="9177020" cy="829945"/>
          </a:xfrm>
          <a:prstGeom prst="rect">
            <a:avLst/>
          </a:prstGeom>
          <a:noFill/>
        </p:spPr>
        <p:txBody>
          <a:bodyPr wrap="square" rtlCol="0">
            <a:spAutoFit/>
          </a:bodyPr>
          <a:p>
            <a:pPr algn="just" fontAlgn="auto">
              <a:lnSpc>
                <a:spcPct val="100000"/>
              </a:lnSpc>
              <a:spcBef>
                <a:spcPts val="0"/>
              </a:spcBef>
              <a:spcAft>
                <a:spcPts val="0"/>
              </a:spcAft>
              <a:defRPr/>
            </a:pPr>
            <a:r>
              <a:rPr lang="zh-CN" altLang="en-US" sz="1600" b="1" dirty="0">
                <a:ln w="6350">
                  <a:noFill/>
                </a:ln>
                <a:solidFill>
                  <a:schemeClr val="bg1"/>
                </a:solidFill>
                <a:latin typeface="微软雅黑" panose="020B0503020204020204" pitchFamily="34" charset="-122"/>
                <a:ea typeface="微软雅黑" panose="020B0503020204020204" pitchFamily="34" charset="-122"/>
              </a:rPr>
              <a:t>     </a:t>
            </a:r>
            <a:r>
              <a:rPr lang="zh-CN" altLang="en-US" sz="1600" dirty="0">
                <a:ln w="6350">
                  <a:noFill/>
                </a:ln>
                <a:solidFill>
                  <a:schemeClr val="bg1"/>
                </a:solidFill>
                <a:latin typeface="微软雅黑" panose="020B0503020204020204" pitchFamily="34" charset="-122"/>
                <a:ea typeface="微软雅黑" panose="020B0503020204020204" pitchFamily="34" charset="-122"/>
              </a:rPr>
              <a:t>以优秀的传统文化和校区才艺教育建设“一校区一品”“一校区一特”的要求为导向，立足学校、校区实际，因地制宜，不断完善才艺教育设施，创新才艺教育内容，深入挖掘才艺教育内涵，全力打造主题突出、特色鲜明的才艺教育体系</a:t>
            </a:r>
            <a:endParaRPr lang="zh-CN" altLang="en-US" sz="1600" dirty="0">
              <a:ln w="6350">
                <a:noFill/>
              </a:ln>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3"/>
          <a:srcRect t="11793" b="17"/>
          <a:stretch>
            <a:fillRect/>
          </a:stretch>
        </p:blipFill>
        <p:spPr>
          <a:xfrm>
            <a:off x="427990" y="2573020"/>
            <a:ext cx="3651250" cy="2759075"/>
          </a:xfrm>
          <a:prstGeom prst="rect">
            <a:avLst/>
          </a:prstGeom>
        </p:spPr>
      </p:pic>
      <p:pic>
        <p:nvPicPr>
          <p:cNvPr id="9" name="图片 8"/>
          <p:cNvPicPr>
            <a:picLocks noChangeAspect="1"/>
          </p:cNvPicPr>
          <p:nvPr/>
        </p:nvPicPr>
        <p:blipFill>
          <a:blip r:embed="rId4"/>
          <a:srcRect l="7762"/>
          <a:stretch>
            <a:fillRect/>
          </a:stretch>
        </p:blipFill>
        <p:spPr>
          <a:xfrm>
            <a:off x="8069580" y="2573020"/>
            <a:ext cx="3795395" cy="27393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583942" y="-827010"/>
            <a:ext cx="2113730" cy="2113730"/>
            <a:chOff x="-410322" y="-583942"/>
            <a:chExt cx="2113730" cy="2113730"/>
          </a:xfrm>
        </p:grpSpPr>
        <p:sp>
          <p:nvSpPr>
            <p:cNvPr id="30" name="椭圆 29"/>
            <p:cNvSpPr/>
            <p:nvPr/>
          </p:nvSpPr>
          <p:spPr>
            <a:xfrm>
              <a:off x="-410322" y="-583942"/>
              <a:ext cx="1961330" cy="1961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57922" y="-431542"/>
              <a:ext cx="1961330" cy="1961330"/>
            </a:xfrm>
            <a:prstGeom prst="ellipse">
              <a:avLst/>
            </a:prstGeom>
            <a:noFill/>
            <a:ln w="254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圆角矩形 23"/>
          <p:cNvSpPr/>
          <p:nvPr/>
        </p:nvSpPr>
        <p:spPr>
          <a:xfrm rot="18900000">
            <a:off x="9798669" y="-388921"/>
            <a:ext cx="3292289" cy="108284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5" name="圆角矩形 24"/>
          <p:cNvSpPr/>
          <p:nvPr/>
        </p:nvSpPr>
        <p:spPr>
          <a:xfrm rot="18900000">
            <a:off x="11094170" y="-172256"/>
            <a:ext cx="2160198" cy="710496"/>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36" name="直接连接符 35"/>
          <p:cNvCxnSpPr/>
          <p:nvPr/>
        </p:nvCxnSpPr>
        <p:spPr>
          <a:xfrm>
            <a:off x="1624974" y="908479"/>
            <a:ext cx="8272996" cy="0"/>
          </a:xfrm>
          <a:prstGeom prst="line">
            <a:avLst/>
          </a:prstGeom>
          <a:ln w="25400">
            <a:solidFill>
              <a:schemeClr val="accent1">
                <a:lumMod val="40000"/>
                <a:lumOff val="60000"/>
              </a:schemeClr>
            </a:solidFill>
            <a:tailEnd type="oval" w="lg" len="lg"/>
          </a:ln>
        </p:spPr>
        <p:style>
          <a:lnRef idx="1">
            <a:schemeClr val="accent1"/>
          </a:lnRef>
          <a:fillRef idx="0">
            <a:schemeClr val="accent1"/>
          </a:fillRef>
          <a:effectRef idx="0">
            <a:schemeClr val="accent1"/>
          </a:effectRef>
          <a:fontRef idx="minor">
            <a:schemeClr val="tx1"/>
          </a:fontRef>
        </p:style>
      </p:cxnSp>
      <p:pic>
        <p:nvPicPr>
          <p:cNvPr id="37" name="图片 3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821" y="-86377"/>
            <a:ext cx="1358913" cy="1085448"/>
          </a:xfrm>
          <a:prstGeom prst="rect">
            <a:avLst/>
          </a:prstGeom>
        </p:spPr>
      </p:pic>
      <p:sp>
        <p:nvSpPr>
          <p:cNvPr id="42" name="TextBox 64"/>
          <p:cNvSpPr txBox="1"/>
          <p:nvPr/>
        </p:nvSpPr>
        <p:spPr>
          <a:xfrm>
            <a:off x="1624974" y="129332"/>
            <a:ext cx="8339637" cy="583565"/>
          </a:xfrm>
          <a:prstGeom prst="rect">
            <a:avLst/>
          </a:prstGeom>
          <a:noFill/>
        </p:spPr>
        <p:txBody>
          <a:bodyPr wrap="square" rtlCol="0">
            <a:spAutoFit/>
          </a:bodyPr>
          <a:lstStyle/>
          <a:p>
            <a:pPr algn="just"/>
            <a:r>
              <a:rPr lang="zh-CN" altLang="en-US" sz="3200" b="1" dirty="0">
                <a:solidFill>
                  <a:srgbClr val="334956"/>
                </a:solidFill>
                <a:latin typeface="微软雅黑" panose="020B0503020204020204" pitchFamily="34" charset="-122"/>
                <a:ea typeface="微软雅黑" panose="020B0503020204020204" pitchFamily="34" charset="-122"/>
              </a:rPr>
              <a:t>以民文基地为平台，辐射市、区及社区</a:t>
            </a:r>
            <a:endParaRPr lang="zh-CN" altLang="en-US" sz="3200" b="1" dirty="0">
              <a:solidFill>
                <a:srgbClr val="334956"/>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srcRect r="4756"/>
          <a:stretch>
            <a:fillRect/>
          </a:stretch>
        </p:blipFill>
        <p:spPr>
          <a:xfrm>
            <a:off x="273050" y="4081145"/>
            <a:ext cx="3649345" cy="2699385"/>
          </a:xfrm>
          <a:prstGeom prst="rect">
            <a:avLst/>
          </a:prstGeom>
          <a:noFill/>
          <a:ln w="9525">
            <a:solidFill>
              <a:schemeClr val="accent1"/>
            </a:solidFill>
          </a:ln>
        </p:spPr>
      </p:pic>
      <p:pic>
        <p:nvPicPr>
          <p:cNvPr id="12" name="图片 10" descr="图片3：学生表演装帧舞"/>
          <p:cNvPicPr>
            <a:picLocks noChangeAspect="1"/>
          </p:cNvPicPr>
          <p:nvPr/>
        </p:nvPicPr>
        <p:blipFill>
          <a:blip r:embed="rId3"/>
          <a:stretch>
            <a:fillRect/>
          </a:stretch>
        </p:blipFill>
        <p:spPr>
          <a:xfrm>
            <a:off x="4064635" y="4010025"/>
            <a:ext cx="4063365" cy="2679700"/>
          </a:xfrm>
          <a:prstGeom prst="rect">
            <a:avLst/>
          </a:prstGeom>
          <a:ln>
            <a:solidFill>
              <a:schemeClr val="accent1"/>
            </a:solidFill>
          </a:ln>
        </p:spPr>
      </p:pic>
      <p:pic>
        <p:nvPicPr>
          <p:cNvPr id="2" name="图片 1"/>
          <p:cNvPicPr>
            <a:picLocks noChangeAspect="1"/>
          </p:cNvPicPr>
          <p:nvPr/>
        </p:nvPicPr>
        <p:blipFill>
          <a:blip r:embed="rId4"/>
          <a:stretch>
            <a:fillRect/>
          </a:stretch>
        </p:blipFill>
        <p:spPr>
          <a:xfrm>
            <a:off x="4064635" y="2286635"/>
            <a:ext cx="4063365" cy="2284730"/>
          </a:xfrm>
          <a:prstGeom prst="rect">
            <a:avLst/>
          </a:prstGeom>
          <a:ln>
            <a:solidFill>
              <a:schemeClr val="accent1"/>
            </a:solidFill>
          </a:ln>
        </p:spPr>
      </p:pic>
      <p:pic>
        <p:nvPicPr>
          <p:cNvPr id="13" name="图片 12"/>
          <p:cNvPicPr>
            <a:picLocks noChangeAspect="1"/>
          </p:cNvPicPr>
          <p:nvPr/>
        </p:nvPicPr>
        <p:blipFill>
          <a:blip r:embed="rId5"/>
          <a:stretch>
            <a:fillRect/>
          </a:stretch>
        </p:blipFill>
        <p:spPr>
          <a:xfrm>
            <a:off x="8326120" y="4172585"/>
            <a:ext cx="3651250" cy="2517140"/>
          </a:xfrm>
          <a:prstGeom prst="rect">
            <a:avLst/>
          </a:prstGeom>
        </p:spPr>
      </p:pic>
      <p:pic>
        <p:nvPicPr>
          <p:cNvPr id="14" name="图片 7" descr="图片6：张亮老师指导学员修改印稿"/>
          <p:cNvPicPr>
            <a:picLocks noChangeAspect="1"/>
          </p:cNvPicPr>
          <p:nvPr/>
        </p:nvPicPr>
        <p:blipFill>
          <a:blip r:embed="rId6"/>
          <a:srcRect r="6429"/>
          <a:stretch>
            <a:fillRect/>
          </a:stretch>
        </p:blipFill>
        <p:spPr>
          <a:xfrm>
            <a:off x="271780" y="2048510"/>
            <a:ext cx="3650615" cy="2617470"/>
          </a:xfrm>
          <a:prstGeom prst="rect">
            <a:avLst/>
          </a:prstGeom>
          <a:ln>
            <a:solidFill>
              <a:schemeClr val="accent1"/>
            </a:solidFill>
          </a:ln>
        </p:spPr>
      </p:pic>
      <p:pic>
        <p:nvPicPr>
          <p:cNvPr id="15" name="图片 14"/>
          <p:cNvPicPr>
            <a:picLocks noChangeAspect="1"/>
          </p:cNvPicPr>
          <p:nvPr/>
        </p:nvPicPr>
        <p:blipFill>
          <a:blip r:embed="rId7"/>
          <a:stretch>
            <a:fillRect/>
          </a:stretch>
        </p:blipFill>
        <p:spPr>
          <a:xfrm>
            <a:off x="8326120" y="1846580"/>
            <a:ext cx="3651250" cy="2436495"/>
          </a:xfrm>
          <a:prstGeom prst="rect">
            <a:avLst/>
          </a:prstGeom>
          <a:ln>
            <a:solidFill>
              <a:schemeClr val="accent1"/>
            </a:solidFill>
          </a:ln>
        </p:spPr>
      </p:pic>
      <p:sp>
        <p:nvSpPr>
          <p:cNvPr id="5" name="圆角矩形 4"/>
          <p:cNvSpPr/>
          <p:nvPr/>
        </p:nvSpPr>
        <p:spPr>
          <a:xfrm>
            <a:off x="1075690" y="1198245"/>
            <a:ext cx="9370695" cy="10242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61"/>
          <p:cNvSpPr txBox="1"/>
          <p:nvPr/>
        </p:nvSpPr>
        <p:spPr>
          <a:xfrm>
            <a:off x="1172210" y="1295400"/>
            <a:ext cx="9177020" cy="829945"/>
          </a:xfrm>
          <a:prstGeom prst="rect">
            <a:avLst/>
          </a:prstGeom>
          <a:noFill/>
        </p:spPr>
        <p:txBody>
          <a:bodyPr wrap="square" rtlCol="0">
            <a:spAutoFit/>
          </a:bodyPr>
          <a:lstStyle/>
          <a:p>
            <a:pPr algn="just" fontAlgn="auto">
              <a:lnSpc>
                <a:spcPct val="100000"/>
              </a:lnSpc>
              <a:spcBef>
                <a:spcPts val="0"/>
              </a:spcBef>
              <a:spcAft>
                <a:spcPts val="0"/>
              </a:spcAft>
              <a:defRPr/>
            </a:pPr>
            <a:r>
              <a:rPr lang="zh-CN" altLang="en-US" sz="1600" b="1" dirty="0">
                <a:ln w="6350">
                  <a:noFill/>
                </a:ln>
                <a:solidFill>
                  <a:schemeClr val="bg1"/>
                </a:solidFill>
                <a:latin typeface="微软雅黑" panose="020B0503020204020204" pitchFamily="34" charset="-122"/>
                <a:ea typeface="微软雅黑" panose="020B0503020204020204" pitchFamily="34" charset="-122"/>
              </a:rPr>
              <a:t>     以民族文化传承教育基地为根，在民族文化传承教育各项活动的平台上，走出去，请进来，向全社会输出古籍缮藏文化</a:t>
            </a:r>
            <a:r>
              <a:rPr lang="zh-CN" altLang="en-US" sz="1600" dirty="0">
                <a:ln w="6350">
                  <a:noFill/>
                </a:ln>
                <a:solidFill>
                  <a:schemeClr val="bg1"/>
                </a:solidFill>
                <a:latin typeface="微软雅黑" panose="020B0503020204020204" pitchFamily="34" charset="-122"/>
                <a:ea typeface="微软雅黑" panose="020B0503020204020204" pitchFamily="34" charset="-122"/>
              </a:rPr>
              <a:t>内涵</a:t>
            </a:r>
            <a:r>
              <a:rPr lang="zh-CN" altLang="en-US" sz="1600" b="1" dirty="0">
                <a:ln w="6350">
                  <a:noFill/>
                </a:ln>
                <a:solidFill>
                  <a:schemeClr val="bg1"/>
                </a:solidFill>
                <a:latin typeface="微软雅黑" panose="020B0503020204020204" pitchFamily="34" charset="-122"/>
                <a:ea typeface="微软雅黑" panose="020B0503020204020204" pitchFamily="34" charset="-122"/>
              </a:rPr>
              <a:t>，向全校师生传播兄弟学校民族文化教育基地高品质的文化养分，助力弘扬民族文化，传承匠心精神。</a:t>
            </a:r>
            <a:endParaRPr lang="zh-CN" altLang="en-US" sz="1600" b="1" dirty="0">
              <a:ln w="6350">
                <a:noFill/>
              </a:ln>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583942" y="-827010"/>
            <a:ext cx="2113730" cy="2113730"/>
            <a:chOff x="-410322" y="-583942"/>
            <a:chExt cx="2113730" cy="2113730"/>
          </a:xfrm>
        </p:grpSpPr>
        <p:sp>
          <p:nvSpPr>
            <p:cNvPr id="30" name="椭圆 29"/>
            <p:cNvSpPr/>
            <p:nvPr/>
          </p:nvSpPr>
          <p:spPr>
            <a:xfrm>
              <a:off x="-410322" y="-583942"/>
              <a:ext cx="1961330" cy="1961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57922" y="-431542"/>
              <a:ext cx="1961330" cy="1961330"/>
            </a:xfrm>
            <a:prstGeom prst="ellipse">
              <a:avLst/>
            </a:prstGeom>
            <a:noFill/>
            <a:ln w="254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圆角矩形 23"/>
          <p:cNvSpPr/>
          <p:nvPr/>
        </p:nvSpPr>
        <p:spPr>
          <a:xfrm rot="18900000">
            <a:off x="9798669" y="-388921"/>
            <a:ext cx="3292289" cy="108284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5" name="圆角矩形 24"/>
          <p:cNvSpPr/>
          <p:nvPr/>
        </p:nvSpPr>
        <p:spPr>
          <a:xfrm rot="18900000">
            <a:off x="11094170" y="-172256"/>
            <a:ext cx="2160198" cy="710496"/>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36" name="直接连接符 35"/>
          <p:cNvCxnSpPr/>
          <p:nvPr/>
        </p:nvCxnSpPr>
        <p:spPr>
          <a:xfrm>
            <a:off x="1624974" y="908479"/>
            <a:ext cx="8272996" cy="0"/>
          </a:xfrm>
          <a:prstGeom prst="line">
            <a:avLst/>
          </a:prstGeom>
          <a:ln w="25400">
            <a:solidFill>
              <a:schemeClr val="accent1">
                <a:lumMod val="40000"/>
                <a:lumOff val="60000"/>
              </a:schemeClr>
            </a:solidFill>
            <a:tailEnd type="oval" w="lg" len="lg"/>
          </a:ln>
        </p:spPr>
        <p:style>
          <a:lnRef idx="1">
            <a:schemeClr val="accent1"/>
          </a:lnRef>
          <a:fillRef idx="0">
            <a:schemeClr val="accent1"/>
          </a:fillRef>
          <a:effectRef idx="0">
            <a:schemeClr val="accent1"/>
          </a:effectRef>
          <a:fontRef idx="minor">
            <a:schemeClr val="tx1"/>
          </a:fontRef>
        </p:style>
      </p:cxnSp>
      <p:pic>
        <p:nvPicPr>
          <p:cNvPr id="37" name="图片 3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821" y="-86377"/>
            <a:ext cx="1358913" cy="1085448"/>
          </a:xfrm>
          <a:prstGeom prst="rect">
            <a:avLst/>
          </a:prstGeom>
        </p:spPr>
      </p:pic>
      <p:sp>
        <p:nvSpPr>
          <p:cNvPr id="42" name="TextBox 64"/>
          <p:cNvSpPr txBox="1"/>
          <p:nvPr/>
        </p:nvSpPr>
        <p:spPr>
          <a:xfrm>
            <a:off x="1529715" y="182880"/>
            <a:ext cx="5953760" cy="583565"/>
          </a:xfrm>
          <a:prstGeom prst="rect">
            <a:avLst/>
          </a:prstGeom>
          <a:noFill/>
        </p:spPr>
        <p:txBody>
          <a:bodyPr wrap="square" rtlCol="0">
            <a:spAutoFit/>
          </a:bodyPr>
          <a:lstStyle/>
          <a:p>
            <a:r>
              <a:rPr lang="zh-CN" altLang="en-US" sz="3200" b="1" dirty="0">
                <a:ln w="6350">
                  <a:noFill/>
                </a:ln>
                <a:solidFill>
                  <a:srgbClr val="334956"/>
                </a:solidFill>
                <a:latin typeface="微软雅黑" panose="020B0503020204020204" pitchFamily="34" charset="-122"/>
                <a:ea typeface="微软雅黑" panose="020B0503020204020204" pitchFamily="34" charset="-122"/>
              </a:rPr>
              <a:t>非遗才艺教育重点项目</a:t>
            </a:r>
            <a:endParaRPr lang="zh-CN" altLang="en-US" sz="3200" b="1" dirty="0">
              <a:ln w="6350">
                <a:noFill/>
              </a:ln>
              <a:solidFill>
                <a:srgbClr val="334956"/>
              </a:solidFill>
              <a:latin typeface="微软雅黑" panose="020B0503020204020204" pitchFamily="34" charset="-122"/>
              <a:ea typeface="微软雅黑" panose="020B0503020204020204" pitchFamily="34" charset="-122"/>
            </a:endParaRPr>
          </a:p>
        </p:txBody>
      </p:sp>
      <p:graphicFrame>
        <p:nvGraphicFramePr>
          <p:cNvPr id="7" name="object 7"/>
          <p:cNvGraphicFramePr>
            <a:graphicFrameLocks noGrp="1"/>
          </p:cNvGraphicFramePr>
          <p:nvPr>
            <p:custDataLst>
              <p:tags r:id="rId2"/>
            </p:custDataLst>
          </p:nvPr>
        </p:nvGraphicFramePr>
        <p:xfrm>
          <a:off x="3728720" y="1127760"/>
          <a:ext cx="6169025" cy="4798695"/>
        </p:xfrm>
        <a:graphic>
          <a:graphicData uri="http://schemas.openxmlformats.org/drawingml/2006/table">
            <a:tbl>
              <a:tblPr firstRow="1" bandRow="1">
                <a:tableStyleId>{5C22544A-7EE6-4342-B048-85BDC9FD1C3A}</a:tableStyleId>
              </a:tblPr>
              <a:tblGrid>
                <a:gridCol w="1858645"/>
                <a:gridCol w="937260"/>
                <a:gridCol w="1732280"/>
                <a:gridCol w="1640840"/>
              </a:tblGrid>
              <a:tr h="476885">
                <a:tc>
                  <a:txBody>
                    <a:bodyPr/>
                    <a:p>
                      <a:pPr algn="ctr">
                        <a:lnSpc>
                          <a:spcPct val="100000"/>
                        </a:lnSpc>
                        <a:spcBef>
                          <a:spcPts val="420"/>
                        </a:spcBef>
                      </a:pPr>
                      <a:r>
                        <a:rPr lang="zh-CN" sz="1400" spc="-5" dirty="0">
                          <a:latin typeface="微软雅黑" panose="020B0503020204020204" pitchFamily="34" charset="-122"/>
                          <a:ea typeface="微软雅黑" panose="020B0503020204020204" pitchFamily="34" charset="-122"/>
                        </a:rPr>
                        <a:t>非遗才艺教育项目</a:t>
                      </a:r>
                      <a:r>
                        <a:rPr sz="1400" spc="-5" dirty="0">
                          <a:latin typeface="微软雅黑" panose="020B0503020204020204" pitchFamily="34" charset="-122"/>
                          <a:ea typeface="微软雅黑" panose="020B0503020204020204" pitchFamily="34" charset="-122"/>
                        </a:rPr>
                        <a:t>名称</a:t>
                      </a:r>
                      <a:endParaRPr sz="1400" spc="-5" dirty="0">
                        <a:latin typeface="微软雅黑" panose="020B0503020204020204" pitchFamily="34" charset="-122"/>
                        <a:ea typeface="微软雅黑" panose="020B0503020204020204" pitchFamily="34" charset="-122"/>
                      </a:endParaRPr>
                    </a:p>
                  </a:txBody>
                  <a:tcPr marL="0" marR="0" marT="53340" marB="0" anchor="ctr" anchorCtr="0"/>
                </a:tc>
                <a:tc>
                  <a:txBody>
                    <a:bodyPr/>
                    <a:p>
                      <a:pPr algn="ctr">
                        <a:lnSpc>
                          <a:spcPct val="100000"/>
                        </a:lnSpc>
                        <a:spcBef>
                          <a:spcPts val="420"/>
                        </a:spcBef>
                      </a:pPr>
                      <a:r>
                        <a:rPr lang="zh-CN" sz="1400" spc="-5" dirty="0">
                          <a:latin typeface="微软雅黑" panose="020B0503020204020204" pitchFamily="34" charset="-122"/>
                          <a:ea typeface="微软雅黑" panose="020B0503020204020204" pitchFamily="34" charset="-122"/>
                        </a:rPr>
                        <a:t>指导教师</a:t>
                      </a:r>
                      <a:endParaRPr lang="zh-CN" sz="1400" spc="-5" dirty="0">
                        <a:latin typeface="微软雅黑" panose="020B0503020204020204" pitchFamily="34" charset="-122"/>
                        <a:ea typeface="微软雅黑" panose="020B0503020204020204" pitchFamily="34" charset="-122"/>
                      </a:endParaRPr>
                    </a:p>
                  </a:txBody>
                  <a:tcPr marL="0" marR="0" marT="53340" marB="0" anchor="ctr" anchorCtr="0"/>
                </a:tc>
                <a:tc>
                  <a:txBody>
                    <a:bodyPr/>
                    <a:p>
                      <a:pPr algn="ctr">
                        <a:lnSpc>
                          <a:spcPct val="100000"/>
                        </a:lnSpc>
                        <a:spcBef>
                          <a:spcPts val="420"/>
                        </a:spcBef>
                      </a:pPr>
                      <a:r>
                        <a:rPr lang="zh-CN" sz="1400" spc="-5" dirty="0">
                          <a:latin typeface="微软雅黑" panose="020B0503020204020204" pitchFamily="34" charset="-122"/>
                          <a:ea typeface="微软雅黑" panose="020B0503020204020204" pitchFamily="34" charset="-122"/>
                        </a:rPr>
                        <a:t>项目信息</a:t>
                      </a:r>
                      <a:endParaRPr lang="zh-CN" sz="1400" spc="-5" dirty="0">
                        <a:latin typeface="微软雅黑" panose="020B0503020204020204" pitchFamily="34" charset="-122"/>
                        <a:ea typeface="微软雅黑" panose="020B0503020204020204" pitchFamily="34" charset="-122"/>
                      </a:endParaRPr>
                    </a:p>
                  </a:txBody>
                  <a:tcPr marL="0" marR="0" marT="53340" marB="0" anchor="ctr" anchorCtr="0"/>
                </a:tc>
                <a:tc>
                  <a:txBody>
                    <a:bodyPr/>
                    <a:p>
                      <a:pPr algn="ctr">
                        <a:lnSpc>
                          <a:spcPct val="100000"/>
                        </a:lnSpc>
                        <a:spcBef>
                          <a:spcPts val="420"/>
                        </a:spcBef>
                        <a:buNone/>
                      </a:pPr>
                      <a:r>
                        <a:rPr lang="zh-CN" altLang="en-US" sz="1400" spc="-5" dirty="0">
                          <a:latin typeface="微软雅黑" panose="020B0503020204020204" pitchFamily="34" charset="-122"/>
                          <a:ea typeface="微软雅黑" panose="020B0503020204020204" pitchFamily="34" charset="-122"/>
                        </a:rPr>
                        <a:t>大师工作室名</a:t>
                      </a:r>
                      <a:endParaRPr lang="zh-CN" altLang="en-US" sz="1400" spc="-5" dirty="0">
                        <a:latin typeface="微软雅黑" panose="020B0503020204020204" pitchFamily="34" charset="-122"/>
                        <a:ea typeface="微软雅黑" panose="020B0503020204020204" pitchFamily="34" charset="-122"/>
                      </a:endParaRPr>
                    </a:p>
                  </a:txBody>
                  <a:tcPr marL="0" marR="0" marT="53340" marB="0" anchor="ctr" anchorCtr="0"/>
                </a:tc>
              </a:tr>
              <a:tr h="1066800">
                <a:tc>
                  <a:txBody>
                    <a:bodyPr/>
                    <a:p>
                      <a:pPr algn="ctr">
                        <a:lnSpc>
                          <a:spcPct val="100000"/>
                        </a:lnSpc>
                        <a:spcBef>
                          <a:spcPts val="420"/>
                        </a:spcBef>
                      </a:pPr>
                      <a:r>
                        <a:rPr sz="1400" dirty="0"/>
                        <a:t>紫砂鉴赏</a:t>
                      </a:r>
                      <a:r>
                        <a:rPr lang="zh-CN" sz="1400" dirty="0"/>
                        <a:t>与创意</a:t>
                      </a:r>
                      <a:endParaRPr lang="zh-CN" sz="1400" dirty="0"/>
                    </a:p>
                  </a:txBody>
                  <a:tcPr marL="0" marR="0" marT="53340" marB="0" anchor="ctr" anchorCtr="0"/>
                </a:tc>
                <a:tc>
                  <a:txBody>
                    <a:bodyPr/>
                    <a:p>
                      <a:pPr algn="ctr">
                        <a:lnSpc>
                          <a:spcPct val="100000"/>
                        </a:lnSpc>
                        <a:spcBef>
                          <a:spcPts val="420"/>
                        </a:spcBef>
                      </a:pPr>
                      <a:r>
                        <a:rPr sz="1400" dirty="0"/>
                        <a:t>周伯娟</a:t>
                      </a:r>
                      <a:endParaRPr sz="1400" dirty="0"/>
                    </a:p>
                    <a:p>
                      <a:pPr algn="ctr">
                        <a:lnSpc>
                          <a:spcPct val="100000"/>
                        </a:lnSpc>
                        <a:spcBef>
                          <a:spcPts val="420"/>
                        </a:spcBef>
                      </a:pPr>
                      <a:r>
                        <a:rPr sz="1400" dirty="0"/>
                        <a:t>谢永新</a:t>
                      </a:r>
                      <a:endParaRPr sz="1400" dirty="0"/>
                    </a:p>
                    <a:p>
                      <a:pPr algn="ctr">
                        <a:lnSpc>
                          <a:spcPct val="100000"/>
                        </a:lnSpc>
                        <a:spcBef>
                          <a:spcPts val="420"/>
                        </a:spcBef>
                      </a:pPr>
                      <a:r>
                        <a:rPr sz="1400" dirty="0"/>
                        <a:t>卢伟强</a:t>
                      </a:r>
                      <a:endParaRPr sz="1400" dirty="0"/>
                    </a:p>
                    <a:p>
                      <a:pPr algn="ctr">
                        <a:lnSpc>
                          <a:spcPct val="100000"/>
                        </a:lnSpc>
                        <a:spcBef>
                          <a:spcPts val="420"/>
                        </a:spcBef>
                      </a:pPr>
                      <a:r>
                        <a:rPr sz="1400" dirty="0"/>
                        <a:t>储彩琴</a:t>
                      </a:r>
                      <a:endParaRPr sz="1400" dirty="0"/>
                    </a:p>
                  </a:txBody>
                  <a:tcPr marL="0" marR="0" marT="53340" marB="0" anchor="ctr" anchorCtr="0"/>
                </a:tc>
                <a:tc>
                  <a:txBody>
                    <a:bodyPr/>
                    <a:p>
                      <a:pPr algn="ctr">
                        <a:lnSpc>
                          <a:spcPct val="100000"/>
                        </a:lnSpc>
                        <a:spcBef>
                          <a:spcPts val="420"/>
                        </a:spcBef>
                      </a:pPr>
                      <a:r>
                        <a:rPr lang="en-US" sz="1400"/>
                        <a:t>2006</a:t>
                      </a:r>
                      <a:r>
                        <a:rPr lang="zh-CN" altLang="en-US" sz="1400"/>
                        <a:t>年第一批</a:t>
                      </a:r>
                      <a:endParaRPr lang="zh-CN" altLang="en-US" sz="1400"/>
                    </a:p>
                    <a:p>
                      <a:pPr algn="ctr">
                        <a:lnSpc>
                          <a:spcPct val="100000"/>
                        </a:lnSpc>
                        <a:spcBef>
                          <a:spcPts val="420"/>
                        </a:spcBef>
                      </a:pPr>
                      <a:r>
                        <a:rPr lang="zh-CN" altLang="en-US" sz="1400"/>
                        <a:t>国家级非遗项目</a:t>
                      </a:r>
                      <a:endParaRPr lang="zh-CN" altLang="en-US" sz="1400"/>
                    </a:p>
                  </a:txBody>
                  <a:tcPr marL="0" marR="0" marT="53340" marB="0" anchor="ctr" anchorCtr="0"/>
                </a:tc>
                <a:tc>
                  <a:txBody>
                    <a:bodyPr/>
                    <a:p>
                      <a:pPr algn="ctr">
                        <a:lnSpc>
                          <a:spcPct val="100000"/>
                        </a:lnSpc>
                        <a:spcBef>
                          <a:spcPts val="420"/>
                        </a:spcBef>
                        <a:buNone/>
                      </a:pPr>
                      <a:r>
                        <a:rPr sz="1400" dirty="0">
                          <a:sym typeface="+mn-ea"/>
                        </a:rPr>
                        <a:t>紫砂鉴赏</a:t>
                      </a:r>
                      <a:r>
                        <a:rPr lang="zh-CN" sz="1400" dirty="0">
                          <a:sym typeface="+mn-ea"/>
                        </a:rPr>
                        <a:t>与创意</a:t>
                      </a:r>
                      <a:endParaRPr lang="zh-CN" sz="1400" dirty="0">
                        <a:sym typeface="+mn-ea"/>
                      </a:endParaRPr>
                    </a:p>
                    <a:p>
                      <a:pPr algn="ctr">
                        <a:lnSpc>
                          <a:spcPct val="100000"/>
                        </a:lnSpc>
                        <a:spcBef>
                          <a:spcPts val="420"/>
                        </a:spcBef>
                        <a:buNone/>
                      </a:pPr>
                      <a:r>
                        <a:rPr lang="zh-CN" sz="1400" dirty="0">
                          <a:sym typeface="+mn-ea"/>
                        </a:rPr>
                        <a:t>工作室</a:t>
                      </a:r>
                      <a:endParaRPr lang="zh-CN" sz="1400" dirty="0">
                        <a:sym typeface="+mn-ea"/>
                      </a:endParaRPr>
                    </a:p>
                  </a:txBody>
                  <a:tcPr marL="0" marR="0" marT="53340" marB="0" anchor="ctr" anchorCtr="0"/>
                </a:tc>
              </a:tr>
              <a:tr h="533400">
                <a:tc>
                  <a:txBody>
                    <a:bodyPr/>
                    <a:p>
                      <a:pPr algn="ctr">
                        <a:lnSpc>
                          <a:spcPct val="100000"/>
                        </a:lnSpc>
                        <a:spcBef>
                          <a:spcPts val="420"/>
                        </a:spcBef>
                      </a:pPr>
                      <a:r>
                        <a:rPr lang="zh-CN" sz="1400" dirty="0"/>
                        <a:t>黄杨木雕刻</a:t>
                      </a:r>
                      <a:endParaRPr lang="zh-CN" sz="1400" dirty="0"/>
                    </a:p>
                  </a:txBody>
                  <a:tcPr marL="0" marR="0" marT="53340" marB="0" anchor="ctr" anchorCtr="0"/>
                </a:tc>
                <a:tc>
                  <a:txBody>
                    <a:bodyPr/>
                    <a:p>
                      <a:pPr algn="ctr">
                        <a:lnSpc>
                          <a:spcPct val="100000"/>
                        </a:lnSpc>
                        <a:spcBef>
                          <a:spcPts val="420"/>
                        </a:spcBef>
                      </a:pPr>
                      <a:r>
                        <a:rPr sz="1400" dirty="0"/>
                        <a:t>毛关福</a:t>
                      </a:r>
                      <a:endParaRPr sz="1400" dirty="0"/>
                    </a:p>
                    <a:p>
                      <a:pPr algn="ctr">
                        <a:lnSpc>
                          <a:spcPct val="100000"/>
                        </a:lnSpc>
                        <a:spcBef>
                          <a:spcPts val="420"/>
                        </a:spcBef>
                      </a:pPr>
                      <a:r>
                        <a:rPr sz="1400" dirty="0"/>
                        <a:t>吴   贵</a:t>
                      </a:r>
                      <a:endParaRPr sz="1400" dirty="0"/>
                    </a:p>
                  </a:txBody>
                  <a:tcPr marL="0" marR="0" marT="53340" marB="0" anchor="ctr" anchorCtr="0"/>
                </a:tc>
                <a:tc>
                  <a:txBody>
                    <a:bodyPr/>
                    <a:p>
                      <a:pPr algn="ctr">
                        <a:lnSpc>
                          <a:spcPct val="100000"/>
                        </a:lnSpc>
                        <a:spcBef>
                          <a:spcPts val="420"/>
                        </a:spcBef>
                      </a:pPr>
                      <a:r>
                        <a:rPr lang="en-US" sz="1400" dirty="0"/>
                        <a:t>2008</a:t>
                      </a:r>
                      <a:r>
                        <a:rPr lang="zh-CN" altLang="en-US" sz="1400" dirty="0"/>
                        <a:t>年第二批</a:t>
                      </a:r>
                      <a:endParaRPr lang="zh-CN" altLang="en-US" sz="1400" dirty="0"/>
                    </a:p>
                    <a:p>
                      <a:pPr algn="ctr">
                        <a:lnSpc>
                          <a:spcPct val="100000"/>
                        </a:lnSpc>
                        <a:spcBef>
                          <a:spcPts val="420"/>
                        </a:spcBef>
                      </a:pPr>
                      <a:r>
                        <a:rPr lang="zh-CN" altLang="en-US" sz="1400"/>
                        <a:t>国家级非遗项目</a:t>
                      </a:r>
                      <a:endParaRPr lang="zh-CN" altLang="en-US" sz="1400" dirty="0"/>
                    </a:p>
                  </a:txBody>
                  <a:tcPr marL="0" marR="0" marT="53340" marB="0" anchor="ctr" anchorCtr="0"/>
                </a:tc>
                <a:tc>
                  <a:txBody>
                    <a:bodyPr/>
                    <a:p>
                      <a:pPr algn="ctr">
                        <a:lnSpc>
                          <a:spcPct val="100000"/>
                        </a:lnSpc>
                        <a:spcBef>
                          <a:spcPts val="420"/>
                        </a:spcBef>
                        <a:buNone/>
                      </a:pPr>
                      <a:r>
                        <a:rPr lang="zh-CN" sz="1400" dirty="0">
                          <a:sym typeface="+mn-ea"/>
                        </a:rPr>
                        <a:t>黄杨木雕刻工作室</a:t>
                      </a:r>
                      <a:endParaRPr lang="zh-CN" sz="1400" dirty="0">
                        <a:sym typeface="+mn-ea"/>
                      </a:endParaRPr>
                    </a:p>
                  </a:txBody>
                  <a:tcPr marL="0" marR="0" marT="53340" marB="0" anchor="ctr" anchorCtr="0"/>
                </a:tc>
              </a:tr>
              <a:tr h="480060">
                <a:tc>
                  <a:txBody>
                    <a:bodyPr/>
                    <a:p>
                      <a:pPr algn="ctr">
                        <a:lnSpc>
                          <a:spcPct val="100000"/>
                        </a:lnSpc>
                        <a:spcBef>
                          <a:spcPts val="420"/>
                        </a:spcBef>
                        <a:buNone/>
                      </a:pPr>
                      <a:r>
                        <a:rPr lang="zh-CN" altLang="en-US" sz="1400" dirty="0"/>
                        <a:t>篆刻</a:t>
                      </a:r>
                      <a:endParaRPr lang="zh-CN" altLang="en-US" sz="1400" dirty="0"/>
                    </a:p>
                  </a:txBody>
                  <a:tcPr marL="0" marR="0" marT="53340" marB="0" anchor="ctr" anchorCtr="0"/>
                </a:tc>
                <a:tc>
                  <a:txBody>
                    <a:bodyPr/>
                    <a:p>
                      <a:pPr algn="ctr">
                        <a:lnSpc>
                          <a:spcPct val="100000"/>
                        </a:lnSpc>
                        <a:spcBef>
                          <a:spcPts val="420"/>
                        </a:spcBef>
                        <a:buNone/>
                      </a:pPr>
                      <a:r>
                        <a:rPr lang="zh-CN" altLang="en-US" sz="1400" dirty="0"/>
                        <a:t>张   亮</a:t>
                      </a:r>
                      <a:endParaRPr lang="zh-CN" altLang="en-US" sz="1400" dirty="0"/>
                    </a:p>
                  </a:txBody>
                  <a:tcPr marL="0" marR="0" marT="53340" marB="0" anchor="ctr" anchorCtr="0"/>
                </a:tc>
                <a:tc>
                  <a:txBody>
                    <a:bodyPr/>
                    <a:p>
                      <a:pPr algn="ctr">
                        <a:lnSpc>
                          <a:spcPct val="100000"/>
                        </a:lnSpc>
                        <a:spcBef>
                          <a:spcPts val="420"/>
                        </a:spcBef>
                      </a:pPr>
                      <a:r>
                        <a:rPr lang="en-US" sz="1400">
                          <a:sym typeface="+mn-ea"/>
                        </a:rPr>
                        <a:t>2006</a:t>
                      </a:r>
                      <a:r>
                        <a:rPr lang="zh-CN" altLang="en-US" sz="1400">
                          <a:sym typeface="+mn-ea"/>
                        </a:rPr>
                        <a:t>年第一批</a:t>
                      </a:r>
                      <a:endParaRPr lang="zh-CN" altLang="en-US" sz="1400">
                        <a:sym typeface="+mn-ea"/>
                      </a:endParaRPr>
                    </a:p>
                    <a:p>
                      <a:pPr algn="ctr">
                        <a:lnSpc>
                          <a:spcPct val="100000"/>
                        </a:lnSpc>
                        <a:spcBef>
                          <a:spcPts val="420"/>
                        </a:spcBef>
                      </a:pPr>
                      <a:r>
                        <a:rPr lang="zh-CN" altLang="en-US" sz="1400">
                          <a:sym typeface="+mn-ea"/>
                        </a:rPr>
                        <a:t>国家级非遗项目</a:t>
                      </a:r>
                      <a:endParaRPr lang="zh-CN" altLang="en-US" sz="1400" dirty="0"/>
                    </a:p>
                  </a:txBody>
                  <a:tcPr marL="0" marR="0" marT="53340" marB="0" anchor="ctr" anchorCtr="0"/>
                </a:tc>
                <a:tc>
                  <a:txBody>
                    <a:bodyPr/>
                    <a:p>
                      <a:pPr algn="ctr">
                        <a:lnSpc>
                          <a:spcPct val="100000"/>
                        </a:lnSpc>
                        <a:spcBef>
                          <a:spcPts val="420"/>
                        </a:spcBef>
                        <a:buNone/>
                      </a:pPr>
                      <a:endParaRPr lang="zh-CN" altLang="en-US" sz="1400" dirty="0"/>
                    </a:p>
                  </a:txBody>
                  <a:tcPr marL="0" marR="0" marT="53340" marB="0" anchor="ctr" anchorCtr="0"/>
                </a:tc>
              </a:tr>
              <a:tr h="480060">
                <a:tc>
                  <a:txBody>
                    <a:bodyPr/>
                    <a:p>
                      <a:pPr algn="ctr">
                        <a:lnSpc>
                          <a:spcPct val="100000"/>
                        </a:lnSpc>
                        <a:spcBef>
                          <a:spcPts val="420"/>
                        </a:spcBef>
                      </a:pPr>
                      <a:r>
                        <a:rPr lang="zh-CN" sz="1400" dirty="0"/>
                        <a:t>装裱修复技艺</a:t>
                      </a:r>
                      <a:endParaRPr lang="zh-CN" sz="1400" dirty="0"/>
                    </a:p>
                  </a:txBody>
                  <a:tcPr marL="0" marR="0" marT="53340" marB="0" anchor="ctr" anchorCtr="0"/>
                </a:tc>
                <a:tc>
                  <a:txBody>
                    <a:bodyPr/>
                    <a:p>
                      <a:pPr algn="ctr">
                        <a:lnSpc>
                          <a:spcPct val="100000"/>
                        </a:lnSpc>
                        <a:spcBef>
                          <a:spcPts val="420"/>
                        </a:spcBef>
                      </a:pPr>
                      <a:r>
                        <a:rPr lang="zh-CN" sz="1400" dirty="0"/>
                        <a:t>张品芳</a:t>
                      </a:r>
                      <a:endParaRPr lang="zh-CN" sz="1400" dirty="0"/>
                    </a:p>
                    <a:p>
                      <a:pPr algn="ctr">
                        <a:lnSpc>
                          <a:spcPct val="100000"/>
                        </a:lnSpc>
                        <a:spcBef>
                          <a:spcPts val="420"/>
                        </a:spcBef>
                      </a:pPr>
                      <a:r>
                        <a:rPr lang="zh-CN" sz="1400" dirty="0">
                          <a:sym typeface="+mn-ea"/>
                        </a:rPr>
                        <a:t>黄   瑛</a:t>
                      </a:r>
                      <a:endParaRPr lang="zh-CN" sz="1400" dirty="0"/>
                    </a:p>
                    <a:p>
                      <a:pPr algn="ctr">
                        <a:lnSpc>
                          <a:spcPct val="100000"/>
                        </a:lnSpc>
                        <a:spcBef>
                          <a:spcPts val="420"/>
                        </a:spcBef>
                      </a:pPr>
                      <a:r>
                        <a:rPr lang="zh-CN" sz="1400" dirty="0"/>
                        <a:t>王晨敏</a:t>
                      </a:r>
                      <a:endParaRPr lang="zh-CN" sz="1400" dirty="0"/>
                    </a:p>
                  </a:txBody>
                  <a:tcPr marL="0" marR="0" marT="53340" marB="0" anchor="ctr" anchorCtr="0"/>
                </a:tc>
                <a:tc>
                  <a:txBody>
                    <a:bodyPr/>
                    <a:p>
                      <a:pPr algn="ctr">
                        <a:lnSpc>
                          <a:spcPct val="100000"/>
                        </a:lnSpc>
                        <a:spcBef>
                          <a:spcPts val="420"/>
                        </a:spcBef>
                      </a:pPr>
                      <a:r>
                        <a:rPr lang="en-US" sz="1400" dirty="0"/>
                        <a:t>2008</a:t>
                      </a:r>
                      <a:r>
                        <a:rPr lang="zh-CN" altLang="en-US" sz="1400" dirty="0"/>
                        <a:t>年第二批</a:t>
                      </a:r>
                      <a:endParaRPr lang="zh-CN" altLang="en-US" sz="1400" dirty="0"/>
                    </a:p>
                    <a:p>
                      <a:pPr algn="ctr">
                        <a:lnSpc>
                          <a:spcPct val="100000"/>
                        </a:lnSpc>
                        <a:spcBef>
                          <a:spcPts val="420"/>
                        </a:spcBef>
                      </a:pPr>
                      <a:r>
                        <a:rPr lang="zh-CN" altLang="en-US" sz="1400"/>
                        <a:t>国家级非遗项目</a:t>
                      </a:r>
                      <a:endParaRPr lang="zh-CN" altLang="en-US" sz="1400" dirty="0"/>
                    </a:p>
                  </a:txBody>
                  <a:tcPr marL="0" marR="0" marT="53340" marB="0" anchor="ctr" anchorCtr="0"/>
                </a:tc>
                <a:tc>
                  <a:txBody>
                    <a:bodyPr/>
                    <a:p>
                      <a:pPr algn="ctr">
                        <a:lnSpc>
                          <a:spcPct val="100000"/>
                        </a:lnSpc>
                        <a:spcBef>
                          <a:spcPts val="420"/>
                        </a:spcBef>
                        <a:buNone/>
                      </a:pPr>
                      <a:r>
                        <a:rPr lang="zh-CN" altLang="en-US" sz="1400" dirty="0"/>
                        <a:t>张品芳大师工作室</a:t>
                      </a:r>
                      <a:endParaRPr lang="zh-CN" altLang="en-US" sz="1400" dirty="0"/>
                    </a:p>
                  </a:txBody>
                  <a:tcPr marL="0" marR="0" marT="53340" marB="0" anchor="ctr" anchorCtr="0"/>
                </a:tc>
              </a:tr>
              <a:tr h="480060">
                <a:tc>
                  <a:txBody>
                    <a:bodyPr/>
                    <a:p>
                      <a:pPr algn="ctr">
                        <a:lnSpc>
                          <a:spcPct val="100000"/>
                        </a:lnSpc>
                        <a:spcBef>
                          <a:spcPts val="420"/>
                        </a:spcBef>
                        <a:buNone/>
                      </a:pPr>
                      <a:r>
                        <a:rPr lang="zh-CN" altLang="en-US" sz="1400" dirty="0"/>
                        <a:t>文人香——制香技艺</a:t>
                      </a:r>
                      <a:endParaRPr lang="zh-CN" altLang="en-US" sz="1400" dirty="0"/>
                    </a:p>
                  </a:txBody>
                  <a:tcPr marL="0" marR="0" marT="53340" marB="0" anchor="ctr" anchorCtr="0"/>
                </a:tc>
                <a:tc>
                  <a:txBody>
                    <a:bodyPr/>
                    <a:p>
                      <a:pPr algn="ctr">
                        <a:lnSpc>
                          <a:spcPct val="100000"/>
                        </a:lnSpc>
                        <a:spcBef>
                          <a:spcPts val="420"/>
                        </a:spcBef>
                        <a:buNone/>
                      </a:pPr>
                      <a:r>
                        <a:rPr lang="zh-CN" altLang="en-US" sz="1400" dirty="0"/>
                        <a:t>王其标</a:t>
                      </a:r>
                      <a:endParaRPr lang="zh-CN" altLang="en-US" sz="1400" dirty="0"/>
                    </a:p>
                  </a:txBody>
                  <a:tcPr marL="0" marR="0" marT="53340" marB="0" anchor="ctr" anchorCtr="0"/>
                </a:tc>
                <a:tc>
                  <a:txBody>
                    <a:bodyPr/>
                    <a:p>
                      <a:pPr algn="ctr">
                        <a:lnSpc>
                          <a:spcPct val="100000"/>
                        </a:lnSpc>
                        <a:spcBef>
                          <a:spcPts val="420"/>
                        </a:spcBef>
                        <a:buNone/>
                      </a:pPr>
                      <a:r>
                        <a:rPr lang="zh-CN" altLang="en-US" sz="1400" dirty="0"/>
                        <a:t>扬州市非遗项目</a:t>
                      </a:r>
                      <a:endParaRPr lang="zh-CN" altLang="en-US" sz="1400" dirty="0"/>
                    </a:p>
                  </a:txBody>
                  <a:tcPr marL="0" marR="0" marT="53340" marB="0" anchor="ctr" anchorCtr="0"/>
                </a:tc>
                <a:tc>
                  <a:txBody>
                    <a:bodyPr/>
                    <a:p>
                      <a:pPr algn="ctr">
                        <a:lnSpc>
                          <a:spcPct val="100000"/>
                        </a:lnSpc>
                        <a:spcBef>
                          <a:spcPts val="420"/>
                        </a:spcBef>
                        <a:buNone/>
                      </a:pPr>
                      <a:endParaRPr lang="zh-CN" altLang="en-US" sz="1400" dirty="0"/>
                    </a:p>
                  </a:txBody>
                  <a:tcPr marL="0" marR="0" marT="53340" marB="0" anchor="ctr" anchorCtr="0"/>
                </a:tc>
              </a:tr>
              <a:tr h="454025">
                <a:tc>
                  <a:txBody>
                    <a:bodyPr/>
                    <a:p>
                      <a:pPr algn="ctr">
                        <a:lnSpc>
                          <a:spcPct val="100000"/>
                        </a:lnSpc>
                        <a:spcBef>
                          <a:spcPts val="365"/>
                        </a:spcBef>
                      </a:pPr>
                      <a:r>
                        <a:rPr lang="zh-CN" sz="1400" dirty="0"/>
                        <a:t>面塑</a:t>
                      </a:r>
                      <a:endParaRPr lang="zh-CN" sz="1400" dirty="0"/>
                    </a:p>
                  </a:txBody>
                  <a:tcPr marL="0" marR="0" marT="46355" marB="0" anchor="ctr" anchorCtr="0"/>
                </a:tc>
                <a:tc>
                  <a:txBody>
                    <a:bodyPr/>
                    <a:p>
                      <a:pPr algn="ctr">
                        <a:lnSpc>
                          <a:spcPct val="100000"/>
                        </a:lnSpc>
                        <a:spcBef>
                          <a:spcPts val="365"/>
                        </a:spcBef>
                      </a:pPr>
                      <a:r>
                        <a:rPr lang="zh-CN" sz="1400" dirty="0"/>
                        <a:t>吕   江</a:t>
                      </a:r>
                      <a:endParaRPr lang="zh-CN" sz="1400" dirty="0"/>
                    </a:p>
                  </a:txBody>
                  <a:tcPr marL="0" marR="0" marT="46355" marB="0" anchor="ctr" anchorCtr="0"/>
                </a:tc>
                <a:tc>
                  <a:txBody>
                    <a:bodyPr/>
                    <a:p>
                      <a:pPr algn="ctr">
                        <a:lnSpc>
                          <a:spcPct val="100000"/>
                        </a:lnSpc>
                        <a:spcBef>
                          <a:spcPts val="365"/>
                        </a:spcBef>
                      </a:pPr>
                      <a:r>
                        <a:rPr lang="zh-CN" sz="1400" dirty="0"/>
                        <a:t>上海市非遗项目</a:t>
                      </a:r>
                      <a:endParaRPr lang="zh-CN" sz="1400" dirty="0"/>
                    </a:p>
                  </a:txBody>
                  <a:tcPr marL="0" marR="0" marT="46355" marB="0" anchor="ctr" anchorCtr="0"/>
                </a:tc>
                <a:tc>
                  <a:txBody>
                    <a:bodyPr/>
                    <a:p>
                      <a:pPr algn="ctr">
                        <a:lnSpc>
                          <a:spcPct val="100000"/>
                        </a:lnSpc>
                        <a:spcBef>
                          <a:spcPts val="365"/>
                        </a:spcBef>
                        <a:buNone/>
                      </a:pPr>
                      <a:endParaRPr lang="zh-CN" altLang="en-US" sz="1400" dirty="0"/>
                    </a:p>
                  </a:txBody>
                  <a:tcPr marL="0" marR="0" marT="46355" marB="0" anchor="ctr" anchorCtr="0"/>
                </a:tc>
              </a:tr>
              <a:tr h="454025">
                <a:tc>
                  <a:txBody>
                    <a:bodyPr/>
                    <a:p>
                      <a:pPr algn="ctr">
                        <a:lnSpc>
                          <a:spcPct val="100000"/>
                        </a:lnSpc>
                        <a:spcBef>
                          <a:spcPts val="365"/>
                        </a:spcBef>
                        <a:buNone/>
                      </a:pPr>
                      <a:r>
                        <a:rPr lang="zh-CN" altLang="en-US" sz="1400" dirty="0"/>
                        <a:t>撕纸</a:t>
                      </a:r>
                      <a:endParaRPr lang="zh-CN" altLang="en-US" sz="1400" dirty="0"/>
                    </a:p>
                  </a:txBody>
                  <a:tcPr marL="0" marR="0" marT="46355" marB="0" anchor="ctr" anchorCtr="0"/>
                </a:tc>
                <a:tc>
                  <a:txBody>
                    <a:bodyPr/>
                    <a:p>
                      <a:pPr algn="ctr">
                        <a:lnSpc>
                          <a:spcPct val="100000"/>
                        </a:lnSpc>
                        <a:spcBef>
                          <a:spcPts val="365"/>
                        </a:spcBef>
                        <a:buNone/>
                      </a:pPr>
                      <a:r>
                        <a:rPr lang="zh-CN" altLang="en-US" sz="1400" dirty="0"/>
                        <a:t>何玉玮</a:t>
                      </a:r>
                      <a:endParaRPr lang="zh-CN" altLang="en-US" sz="1400" dirty="0"/>
                    </a:p>
                  </a:txBody>
                  <a:tcPr marL="0" marR="0" marT="46355" marB="0" anchor="ctr" anchorCtr="0"/>
                </a:tc>
                <a:tc>
                  <a:txBody>
                    <a:bodyPr/>
                    <a:p>
                      <a:pPr algn="ctr">
                        <a:lnSpc>
                          <a:spcPct val="100000"/>
                        </a:lnSpc>
                        <a:spcBef>
                          <a:spcPts val="365"/>
                        </a:spcBef>
                        <a:buNone/>
                      </a:pPr>
                      <a:r>
                        <a:rPr lang="zh-CN" sz="1400" dirty="0">
                          <a:sym typeface="+mn-ea"/>
                        </a:rPr>
                        <a:t>上海市非遗项目</a:t>
                      </a:r>
                      <a:endParaRPr lang="zh-CN" altLang="en-US" sz="1400" dirty="0"/>
                    </a:p>
                  </a:txBody>
                  <a:tcPr marL="0" marR="0" marT="46355" marB="0" anchor="ctr" anchorCtr="0"/>
                </a:tc>
                <a:tc>
                  <a:txBody>
                    <a:bodyPr/>
                    <a:p>
                      <a:pPr algn="ctr">
                        <a:lnSpc>
                          <a:spcPct val="100000"/>
                        </a:lnSpc>
                        <a:spcBef>
                          <a:spcPts val="365"/>
                        </a:spcBef>
                        <a:buNone/>
                      </a:pPr>
                      <a:endParaRPr lang="zh-CN" altLang="en-US" sz="1400" dirty="0"/>
                    </a:p>
                  </a:txBody>
                  <a:tcPr marL="0" marR="0" marT="46355" marB="0" anchor="ctr" anchorCtr="0"/>
                </a:tc>
              </a:tr>
            </a:tbl>
          </a:graphicData>
        </a:graphic>
      </p:graphicFrame>
      <p:pic>
        <p:nvPicPr>
          <p:cNvPr id="2" name="图片 1"/>
          <p:cNvPicPr>
            <a:picLocks noChangeAspect="1"/>
          </p:cNvPicPr>
          <p:nvPr/>
        </p:nvPicPr>
        <p:blipFill>
          <a:blip r:embed="rId3"/>
          <a:stretch>
            <a:fillRect/>
          </a:stretch>
        </p:blipFill>
        <p:spPr>
          <a:xfrm>
            <a:off x="258445" y="1331595"/>
            <a:ext cx="3048000" cy="2033905"/>
          </a:xfrm>
          <a:prstGeom prst="rect">
            <a:avLst/>
          </a:prstGeom>
        </p:spPr>
      </p:pic>
      <p:pic>
        <p:nvPicPr>
          <p:cNvPr id="3" name="图片 2"/>
          <p:cNvPicPr>
            <a:picLocks noChangeAspect="1"/>
          </p:cNvPicPr>
          <p:nvPr/>
        </p:nvPicPr>
        <p:blipFill>
          <a:blip r:embed="rId4"/>
          <a:stretch>
            <a:fillRect/>
          </a:stretch>
        </p:blipFill>
        <p:spPr>
          <a:xfrm>
            <a:off x="258445" y="3597275"/>
            <a:ext cx="3048000" cy="2033905"/>
          </a:xfrm>
          <a:prstGeom prst="rect">
            <a:avLst/>
          </a:prstGeom>
        </p:spPr>
      </p:pic>
      <p:sp>
        <p:nvSpPr>
          <p:cNvPr id="12" name="object 4"/>
          <p:cNvSpPr txBox="1"/>
          <p:nvPr/>
        </p:nvSpPr>
        <p:spPr>
          <a:xfrm>
            <a:off x="534035" y="5729605"/>
            <a:ext cx="2512695" cy="196850"/>
          </a:xfrm>
          <a:prstGeom prst="rect">
            <a:avLst/>
          </a:prstGeom>
        </p:spPr>
        <p:txBody>
          <a:bodyPr vert="horz" wrap="square" lIns="0" tIns="12700" rIns="0" bIns="0" rtlCol="0">
            <a:spAutoFit/>
          </a:bodyPr>
          <a:p>
            <a:pPr marL="12700">
              <a:lnSpc>
                <a:spcPct val="100000"/>
              </a:lnSpc>
              <a:spcBef>
                <a:spcPts val="100"/>
              </a:spcBef>
            </a:pPr>
            <a:r>
              <a:rPr lang="zh-CN" sz="1200" b="1" spc="5" dirty="0">
                <a:latin typeface="微软雅黑" panose="020B0503020204020204" pitchFamily="34" charset="-122"/>
                <a:ea typeface="微软雅黑" panose="020B0503020204020204" pitchFamily="34" charset="-122"/>
                <a:cs typeface="宋体" panose="02010600030101010101" pitchFamily="2" charset="-122"/>
              </a:rPr>
              <a:t>非遗才艺教育工作室</a:t>
            </a:r>
            <a:r>
              <a:rPr lang="zh-CN" sz="1200" b="1" spc="-5" dirty="0">
                <a:latin typeface="微软雅黑" panose="020B0503020204020204" pitchFamily="34" charset="-122"/>
                <a:ea typeface="微软雅黑" panose="020B0503020204020204" pitchFamily="34" charset="-122"/>
                <a:cs typeface="宋体" panose="02010600030101010101" pitchFamily="2" charset="-122"/>
              </a:rPr>
              <a:t>授</a:t>
            </a:r>
            <a:r>
              <a:rPr sz="1200" b="1" spc="-5" dirty="0">
                <a:latin typeface="微软雅黑" panose="020B0503020204020204" pitchFamily="34" charset="-122"/>
                <a:ea typeface="微软雅黑" panose="020B0503020204020204" pitchFamily="34" charset="-122"/>
                <a:cs typeface="宋体" panose="02010600030101010101" pitchFamily="2" charset="-122"/>
              </a:rPr>
              <a:t>牌</a:t>
            </a:r>
            <a:r>
              <a:rPr lang="zh-CN" sz="1200" b="1" spc="-5" dirty="0">
                <a:latin typeface="微软雅黑" panose="020B0503020204020204" pitchFamily="34" charset="-122"/>
                <a:ea typeface="微软雅黑" panose="020B0503020204020204" pitchFamily="34" charset="-122"/>
                <a:cs typeface="宋体" panose="02010600030101010101" pitchFamily="2" charset="-122"/>
              </a:rPr>
              <a:t>、受聘</a:t>
            </a:r>
            <a:r>
              <a:rPr sz="1200" b="1" spc="-20" dirty="0">
                <a:latin typeface="微软雅黑" panose="020B0503020204020204" pitchFamily="34" charset="-122"/>
                <a:ea typeface="微软雅黑" panose="020B0503020204020204" pitchFamily="34" charset="-122"/>
                <a:cs typeface="宋体" panose="02010600030101010101" pitchFamily="2" charset="-122"/>
              </a:rPr>
              <a:t>仪</a:t>
            </a:r>
            <a:r>
              <a:rPr sz="1200" b="1" spc="-5" dirty="0">
                <a:latin typeface="微软雅黑" panose="020B0503020204020204" pitchFamily="34" charset="-122"/>
                <a:ea typeface="微软雅黑" panose="020B0503020204020204" pitchFamily="34" charset="-122"/>
                <a:cs typeface="宋体" panose="02010600030101010101" pitchFamily="2" charset="-122"/>
              </a:rPr>
              <a:t>式</a:t>
            </a:r>
            <a:endParaRPr sz="1200" b="1" spc="-5" dirty="0">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583942" y="-827010"/>
            <a:ext cx="2113730" cy="2113730"/>
            <a:chOff x="-410322" y="-583942"/>
            <a:chExt cx="2113730" cy="2113730"/>
          </a:xfrm>
        </p:grpSpPr>
        <p:sp>
          <p:nvSpPr>
            <p:cNvPr id="30" name="椭圆 29"/>
            <p:cNvSpPr/>
            <p:nvPr/>
          </p:nvSpPr>
          <p:spPr>
            <a:xfrm>
              <a:off x="-410322" y="-583942"/>
              <a:ext cx="1961330" cy="1961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57922" y="-431542"/>
              <a:ext cx="1961330" cy="1961330"/>
            </a:xfrm>
            <a:prstGeom prst="ellipse">
              <a:avLst/>
            </a:prstGeom>
            <a:noFill/>
            <a:ln w="254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圆角矩形 23"/>
          <p:cNvSpPr/>
          <p:nvPr/>
        </p:nvSpPr>
        <p:spPr>
          <a:xfrm rot="18900000">
            <a:off x="9798669" y="-388921"/>
            <a:ext cx="3292289" cy="108284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5" name="圆角矩形 24"/>
          <p:cNvSpPr/>
          <p:nvPr/>
        </p:nvSpPr>
        <p:spPr>
          <a:xfrm rot="18900000">
            <a:off x="11094170" y="-172256"/>
            <a:ext cx="2160198" cy="710496"/>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36" name="直接连接符 35"/>
          <p:cNvCxnSpPr/>
          <p:nvPr/>
        </p:nvCxnSpPr>
        <p:spPr>
          <a:xfrm>
            <a:off x="1624974" y="908479"/>
            <a:ext cx="8272996" cy="0"/>
          </a:xfrm>
          <a:prstGeom prst="line">
            <a:avLst/>
          </a:prstGeom>
          <a:ln w="25400">
            <a:solidFill>
              <a:schemeClr val="accent1">
                <a:lumMod val="40000"/>
                <a:lumOff val="60000"/>
              </a:schemeClr>
            </a:solidFill>
            <a:tailEnd type="oval" w="lg" len="lg"/>
          </a:ln>
        </p:spPr>
        <p:style>
          <a:lnRef idx="1">
            <a:schemeClr val="accent1"/>
          </a:lnRef>
          <a:fillRef idx="0">
            <a:schemeClr val="accent1"/>
          </a:fillRef>
          <a:effectRef idx="0">
            <a:schemeClr val="accent1"/>
          </a:effectRef>
          <a:fontRef idx="minor">
            <a:schemeClr val="tx1"/>
          </a:fontRef>
        </p:style>
      </p:cxnSp>
      <p:pic>
        <p:nvPicPr>
          <p:cNvPr id="37" name="图片 3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821" y="-86377"/>
            <a:ext cx="1358913" cy="1085448"/>
          </a:xfrm>
          <a:prstGeom prst="rect">
            <a:avLst/>
          </a:prstGeom>
        </p:spPr>
      </p:pic>
      <p:sp>
        <p:nvSpPr>
          <p:cNvPr id="42" name="TextBox 64"/>
          <p:cNvSpPr txBox="1"/>
          <p:nvPr/>
        </p:nvSpPr>
        <p:spPr>
          <a:xfrm>
            <a:off x="1529715" y="182880"/>
            <a:ext cx="5953760" cy="583565"/>
          </a:xfrm>
          <a:prstGeom prst="rect">
            <a:avLst/>
          </a:prstGeom>
          <a:noFill/>
        </p:spPr>
        <p:txBody>
          <a:bodyPr wrap="square" rtlCol="0">
            <a:spAutoFit/>
          </a:bodyPr>
          <a:lstStyle/>
          <a:p>
            <a:r>
              <a:rPr lang="zh-CN" altLang="en-US" sz="3200" b="1" dirty="0">
                <a:ln w="6350">
                  <a:noFill/>
                </a:ln>
                <a:solidFill>
                  <a:srgbClr val="334956"/>
                </a:solidFill>
                <a:latin typeface="微软雅黑" panose="020B0503020204020204" pitchFamily="34" charset="-122"/>
                <a:ea typeface="微软雅黑" panose="020B0503020204020204" pitchFamily="34" charset="-122"/>
              </a:rPr>
              <a:t>非遗才艺教育项目优化与调整</a:t>
            </a:r>
            <a:endParaRPr lang="zh-CN" altLang="en-US" sz="3200" b="1" dirty="0">
              <a:ln w="6350">
                <a:noFill/>
              </a:ln>
              <a:solidFill>
                <a:srgbClr val="334956"/>
              </a:solidFill>
              <a:latin typeface="微软雅黑" panose="020B0503020204020204" pitchFamily="34" charset="-122"/>
              <a:ea typeface="微软雅黑" panose="020B0503020204020204" pitchFamily="34" charset="-122"/>
            </a:endParaRPr>
          </a:p>
        </p:txBody>
      </p:sp>
      <p:grpSp>
        <p:nvGrpSpPr>
          <p:cNvPr id="4" name="Group 8"/>
          <p:cNvGrpSpPr/>
          <p:nvPr/>
        </p:nvGrpSpPr>
        <p:grpSpPr bwMode="auto">
          <a:xfrm>
            <a:off x="1356360" y="2112645"/>
            <a:ext cx="2295525" cy="2295525"/>
            <a:chOff x="0" y="0"/>
            <a:chExt cx="2101515" cy="2101515"/>
          </a:xfrm>
        </p:grpSpPr>
        <p:sp>
          <p:nvSpPr>
            <p:cNvPr id="15" name="椭圆 3"/>
            <p:cNvSpPr>
              <a:spLocks noChangeArrowheads="1"/>
            </p:cNvSpPr>
            <p:nvPr/>
          </p:nvSpPr>
          <p:spPr bwMode="auto">
            <a:xfrm>
              <a:off x="0" y="0"/>
              <a:ext cx="2101515" cy="2101515"/>
            </a:xfrm>
            <a:prstGeom prst="ellipse">
              <a:avLst/>
            </a:prstGeom>
            <a:blipFill rotWithShape="1">
              <a:blip r:embed="rId2"/>
              <a:stretch>
                <a:fillRect/>
              </a:stretch>
            </a:blipFill>
            <a:ln>
              <a:solidFill>
                <a:schemeClr val="accent1"/>
              </a:solidFill>
            </a:ln>
          </p:spPr>
          <p:txBody>
            <a:bodyPr anchor="ctr"/>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nchor="ctr"/>
            <a:p>
              <a:pPr algn="ctr"/>
              <a:endParaRPr lang="zh-CN" altLang="zh-CN">
                <a:latin typeface="宋体" panose="02010600030101010101" pitchFamily="2" charset="-122"/>
                <a:sym typeface="宋体" panose="02010600030101010101" pitchFamily="2" charset="-122"/>
              </a:endParaRPr>
            </a:p>
          </p:txBody>
        </p:sp>
      </p:grpSp>
      <p:grpSp>
        <p:nvGrpSpPr>
          <p:cNvPr id="5" name="Group 8"/>
          <p:cNvGrpSpPr/>
          <p:nvPr/>
        </p:nvGrpSpPr>
        <p:grpSpPr bwMode="auto">
          <a:xfrm>
            <a:off x="3564021" y="4051114"/>
            <a:ext cx="1576661" cy="1576874"/>
            <a:chOff x="0" y="0"/>
            <a:chExt cx="2101515" cy="2101515"/>
          </a:xfrm>
          <a:solidFill>
            <a:schemeClr val="accent1">
              <a:lumMod val="20000"/>
              <a:lumOff val="80000"/>
            </a:schemeClr>
          </a:solidFill>
        </p:grpSpPr>
        <p:sp>
          <p:nvSpPr>
            <p:cNvPr id="35" name="椭圆 3"/>
            <p:cNvSpPr>
              <a:spLocks noChangeArrowheads="1"/>
            </p:cNvSpPr>
            <p:nvPr/>
          </p:nvSpPr>
          <p:spPr bwMode="auto">
            <a:xfrm>
              <a:off x="0" y="0"/>
              <a:ext cx="2101515" cy="210151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lang="zh-CN" altLang="zh-CN">
                <a:latin typeface="宋体" panose="02010600030101010101" pitchFamily="2" charset="-122"/>
                <a:sym typeface="宋体" panose="02010600030101010101" pitchFamily="2" charset="-122"/>
              </a:endParaRPr>
            </a:p>
          </p:txBody>
        </p:sp>
      </p:grpSp>
      <p:grpSp>
        <p:nvGrpSpPr>
          <p:cNvPr id="8" name="Group 8"/>
          <p:cNvGrpSpPr/>
          <p:nvPr/>
        </p:nvGrpSpPr>
        <p:grpSpPr bwMode="auto">
          <a:xfrm>
            <a:off x="5168900" y="2192655"/>
            <a:ext cx="2215515" cy="2215515"/>
            <a:chOff x="0" y="0"/>
            <a:chExt cx="2101515" cy="2101515"/>
          </a:xfrm>
          <a:blipFill rotWithShape="1">
            <a:blip r:embed="rId3"/>
            <a:stretch>
              <a:fillRect/>
            </a:stretch>
          </a:blipFill>
        </p:grpSpPr>
        <p:sp>
          <p:nvSpPr>
            <p:cNvPr id="39" name="椭圆 3"/>
            <p:cNvSpPr>
              <a:spLocks noChangeArrowheads="1"/>
            </p:cNvSpPr>
            <p:nvPr/>
          </p:nvSpPr>
          <p:spPr bwMode="auto">
            <a:xfrm>
              <a:off x="0" y="0"/>
              <a:ext cx="2101515" cy="210151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3"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lang="zh-CN" altLang="zh-CN">
                <a:latin typeface="宋体" panose="02010600030101010101" pitchFamily="2" charset="-122"/>
                <a:sym typeface="宋体" panose="02010600030101010101" pitchFamily="2" charset="-122"/>
              </a:endParaRPr>
            </a:p>
          </p:txBody>
        </p:sp>
      </p:grpSp>
      <p:grpSp>
        <p:nvGrpSpPr>
          <p:cNvPr id="9" name="Group 8"/>
          <p:cNvGrpSpPr/>
          <p:nvPr/>
        </p:nvGrpSpPr>
        <p:grpSpPr bwMode="auto">
          <a:xfrm>
            <a:off x="7483240" y="4051776"/>
            <a:ext cx="1576661" cy="1576874"/>
            <a:chOff x="0" y="0"/>
            <a:chExt cx="2101515" cy="2101515"/>
          </a:xfrm>
          <a:solidFill>
            <a:schemeClr val="accent1">
              <a:lumMod val="20000"/>
              <a:lumOff val="80000"/>
            </a:schemeClr>
          </a:solidFill>
        </p:grpSpPr>
        <p:sp>
          <p:nvSpPr>
            <p:cNvPr id="46" name="椭圆 3"/>
            <p:cNvSpPr>
              <a:spLocks noChangeArrowheads="1"/>
            </p:cNvSpPr>
            <p:nvPr/>
          </p:nvSpPr>
          <p:spPr bwMode="auto">
            <a:xfrm>
              <a:off x="0" y="0"/>
              <a:ext cx="2101515" cy="210151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7"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lang="zh-CN" altLang="zh-CN">
                <a:latin typeface="宋体" panose="02010600030101010101" pitchFamily="2" charset="-122"/>
                <a:sym typeface="宋体" panose="02010600030101010101" pitchFamily="2" charset="-122"/>
              </a:endParaRPr>
            </a:p>
          </p:txBody>
        </p:sp>
      </p:grpSp>
      <p:grpSp>
        <p:nvGrpSpPr>
          <p:cNvPr id="10" name="Group 8"/>
          <p:cNvGrpSpPr/>
          <p:nvPr/>
        </p:nvGrpSpPr>
        <p:grpSpPr bwMode="auto">
          <a:xfrm>
            <a:off x="9342120" y="2512060"/>
            <a:ext cx="1957705" cy="1957705"/>
            <a:chOff x="0" y="0"/>
            <a:chExt cx="2101515" cy="2101515"/>
          </a:xfrm>
          <a:blipFill rotWithShape="1">
            <a:blip r:embed="rId4"/>
            <a:stretch>
              <a:fillRect/>
            </a:stretch>
          </a:blipFill>
        </p:grpSpPr>
        <p:sp>
          <p:nvSpPr>
            <p:cNvPr id="11" name="椭圆 3"/>
            <p:cNvSpPr>
              <a:spLocks noChangeArrowheads="1"/>
            </p:cNvSpPr>
            <p:nvPr/>
          </p:nvSpPr>
          <p:spPr bwMode="auto">
            <a:xfrm>
              <a:off x="0" y="0"/>
              <a:ext cx="2101515" cy="210151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lang="zh-CN" altLang="zh-CN">
                <a:latin typeface="宋体" panose="02010600030101010101" pitchFamily="2" charset="-122"/>
                <a:sym typeface="宋体" panose="02010600030101010101" pitchFamily="2" charset="-122"/>
              </a:endParaRPr>
            </a:p>
          </p:txBody>
        </p:sp>
      </p:grpSp>
      <p:sp>
        <p:nvSpPr>
          <p:cNvPr id="14" name="object 4"/>
          <p:cNvSpPr txBox="1"/>
          <p:nvPr/>
        </p:nvSpPr>
        <p:spPr>
          <a:xfrm>
            <a:off x="1562735" y="4697095"/>
            <a:ext cx="1883410" cy="455930"/>
          </a:xfrm>
          <a:prstGeom prst="rect">
            <a:avLst/>
          </a:prstGeom>
        </p:spPr>
        <p:txBody>
          <a:bodyPr vert="horz" wrap="square" lIns="0" tIns="12700" rIns="0" bIns="0" rtlCol="0">
            <a:spAutoFit/>
          </a:bodyPr>
          <a:p>
            <a:pPr marL="12700" algn="ctr">
              <a:lnSpc>
                <a:spcPct val="100000"/>
              </a:lnSpc>
              <a:spcBef>
                <a:spcPts val="100"/>
              </a:spcBef>
            </a:pPr>
            <a:r>
              <a:rPr lang="zh-CN" sz="1400" b="1" dirty="0">
                <a:solidFill>
                  <a:srgbClr val="595958"/>
                </a:solidFill>
                <a:latin typeface="微软雅黑" panose="020B0503020204020204" pitchFamily="34" charset="-122"/>
                <a:cs typeface="微软雅黑" panose="020B0503020204020204" pitchFamily="34" charset="-122"/>
              </a:rPr>
              <a:t>引进扬州非遗传承项目</a:t>
            </a:r>
            <a:endParaRPr lang="zh-CN" sz="1400" b="1" dirty="0">
              <a:solidFill>
                <a:srgbClr val="595958"/>
              </a:solidFill>
              <a:latin typeface="微软雅黑" panose="020B0503020204020204" pitchFamily="34" charset="-122"/>
              <a:cs typeface="微软雅黑" panose="020B0503020204020204" pitchFamily="34" charset="-122"/>
            </a:endParaRPr>
          </a:p>
          <a:p>
            <a:pPr marL="12700" algn="ctr">
              <a:lnSpc>
                <a:spcPct val="100000"/>
              </a:lnSpc>
              <a:spcBef>
                <a:spcPts val="100"/>
              </a:spcBef>
            </a:pPr>
            <a:r>
              <a:rPr lang="zh-CN" sz="1400" b="1" dirty="0">
                <a:solidFill>
                  <a:srgbClr val="595958"/>
                </a:solidFill>
                <a:latin typeface="微软雅黑" panose="020B0503020204020204" pitchFamily="34" charset="-122"/>
                <a:cs typeface="微软雅黑" panose="020B0503020204020204" pitchFamily="34" charset="-122"/>
              </a:rPr>
              <a:t>文人香</a:t>
            </a:r>
            <a:endParaRPr lang="zh-CN" sz="1400" b="1" dirty="0">
              <a:solidFill>
                <a:srgbClr val="595958"/>
              </a:solidFill>
              <a:latin typeface="微软雅黑" panose="020B0503020204020204" pitchFamily="34" charset="-122"/>
              <a:cs typeface="微软雅黑" panose="020B0503020204020204" pitchFamily="34" charset="-122"/>
            </a:endParaRPr>
          </a:p>
        </p:txBody>
      </p:sp>
      <p:sp>
        <p:nvSpPr>
          <p:cNvPr id="16" name="object 4"/>
          <p:cNvSpPr txBox="1"/>
          <p:nvPr/>
        </p:nvSpPr>
        <p:spPr>
          <a:xfrm>
            <a:off x="5253355" y="4612005"/>
            <a:ext cx="2046605" cy="455930"/>
          </a:xfrm>
          <a:prstGeom prst="rect">
            <a:avLst/>
          </a:prstGeom>
        </p:spPr>
        <p:txBody>
          <a:bodyPr vert="horz" wrap="square" lIns="0" tIns="12700" rIns="0" bIns="0" rtlCol="0">
            <a:spAutoFit/>
          </a:bodyPr>
          <a:p>
            <a:pPr marL="12700" algn="ctr">
              <a:lnSpc>
                <a:spcPct val="100000"/>
              </a:lnSpc>
              <a:spcBef>
                <a:spcPts val="100"/>
              </a:spcBef>
            </a:pPr>
            <a:r>
              <a:rPr lang="zh-CN" sz="1400" b="1" dirty="0">
                <a:solidFill>
                  <a:srgbClr val="595958"/>
                </a:solidFill>
                <a:latin typeface="微软雅黑" panose="020B0503020204020204" pitchFamily="34" charset="-122"/>
                <a:cs typeface="微软雅黑" panose="020B0503020204020204" pitchFamily="34" charset="-122"/>
              </a:rPr>
              <a:t>新增国家级非遗传承项目</a:t>
            </a:r>
            <a:endParaRPr lang="zh-CN" sz="1400" b="1" dirty="0">
              <a:solidFill>
                <a:srgbClr val="595958"/>
              </a:solidFill>
              <a:latin typeface="微软雅黑" panose="020B0503020204020204" pitchFamily="34" charset="-122"/>
              <a:cs typeface="微软雅黑" panose="020B0503020204020204" pitchFamily="34" charset="-122"/>
            </a:endParaRPr>
          </a:p>
          <a:p>
            <a:pPr marL="12700" algn="ctr">
              <a:lnSpc>
                <a:spcPct val="100000"/>
              </a:lnSpc>
              <a:spcBef>
                <a:spcPts val="100"/>
              </a:spcBef>
            </a:pPr>
            <a:r>
              <a:rPr lang="zh-CN" sz="1400" b="1" dirty="0">
                <a:solidFill>
                  <a:srgbClr val="595958"/>
                </a:solidFill>
                <a:latin typeface="微软雅黑" panose="020B0503020204020204" pitchFamily="34" charset="-122"/>
                <a:cs typeface="微软雅黑" panose="020B0503020204020204" pitchFamily="34" charset="-122"/>
              </a:rPr>
              <a:t>古筝、昆曲等艺术</a:t>
            </a:r>
            <a:endParaRPr lang="zh-CN" sz="1400" b="1" dirty="0">
              <a:solidFill>
                <a:srgbClr val="595958"/>
              </a:solidFill>
              <a:latin typeface="微软雅黑" panose="020B0503020204020204" pitchFamily="34" charset="-122"/>
              <a:cs typeface="微软雅黑" panose="020B0503020204020204" pitchFamily="34" charset="-122"/>
            </a:endParaRPr>
          </a:p>
        </p:txBody>
      </p:sp>
      <p:sp>
        <p:nvSpPr>
          <p:cNvPr id="18" name="object 4"/>
          <p:cNvSpPr txBox="1"/>
          <p:nvPr/>
        </p:nvSpPr>
        <p:spPr>
          <a:xfrm>
            <a:off x="9253855" y="4611370"/>
            <a:ext cx="2046605" cy="455930"/>
          </a:xfrm>
          <a:prstGeom prst="rect">
            <a:avLst/>
          </a:prstGeom>
        </p:spPr>
        <p:txBody>
          <a:bodyPr vert="horz" wrap="square" lIns="0" tIns="12700" rIns="0" bIns="0" rtlCol="0">
            <a:spAutoFit/>
          </a:bodyPr>
          <a:p>
            <a:pPr marL="12700" algn="ctr">
              <a:lnSpc>
                <a:spcPct val="100000"/>
              </a:lnSpc>
              <a:spcBef>
                <a:spcPts val="100"/>
              </a:spcBef>
            </a:pPr>
            <a:r>
              <a:rPr lang="zh-CN" sz="1400" dirty="0">
                <a:solidFill>
                  <a:srgbClr val="595958"/>
                </a:solidFill>
                <a:latin typeface="微软雅黑" panose="020B0503020204020204" pitchFamily="34" charset="-122"/>
                <a:cs typeface="微软雅黑" panose="020B0503020204020204" pitchFamily="34" charset="-122"/>
              </a:rPr>
              <a:t>结合校区专业特色</a:t>
            </a:r>
            <a:endParaRPr lang="zh-CN" sz="1400" dirty="0">
              <a:solidFill>
                <a:srgbClr val="595958"/>
              </a:solidFill>
              <a:latin typeface="微软雅黑" panose="020B0503020204020204" pitchFamily="34" charset="-122"/>
              <a:cs typeface="微软雅黑" panose="020B0503020204020204" pitchFamily="34" charset="-122"/>
            </a:endParaRPr>
          </a:p>
          <a:p>
            <a:pPr marL="12700" algn="ctr">
              <a:lnSpc>
                <a:spcPct val="100000"/>
              </a:lnSpc>
              <a:spcBef>
                <a:spcPts val="100"/>
              </a:spcBef>
            </a:pPr>
            <a:r>
              <a:rPr lang="zh-CN" sz="1400" dirty="0">
                <a:solidFill>
                  <a:srgbClr val="595958"/>
                </a:solidFill>
                <a:latin typeface="微软雅黑" panose="020B0503020204020204" pitchFamily="34" charset="-122"/>
                <a:cs typeface="微软雅黑" panose="020B0503020204020204" pitchFamily="34" charset="-122"/>
              </a:rPr>
              <a:t>强化礼仪服务项目</a:t>
            </a:r>
            <a:endParaRPr lang="zh-CN" sz="1400" dirty="0">
              <a:solidFill>
                <a:srgbClr val="595958"/>
              </a:solidFill>
              <a:latin typeface="微软雅黑" panose="020B0503020204020204" pitchFamily="34" charset="-122"/>
              <a:cs typeface="微软雅黑" panose="020B0503020204020204" pitchFamily="34" charset="-122"/>
            </a:endParaRPr>
          </a:p>
        </p:txBody>
      </p:sp>
      <p:pic>
        <p:nvPicPr>
          <p:cNvPr id="1026" name="Picture 2" descr="https://timgsa.baidu.com/timg?image&amp;quality=80&amp;size=b9999_10000&amp;sec=1572161865194&amp;di=6f88386ff5174b50d6a8efd282d2b3f6&amp;imgtype=0&amp;src=http%3A%2F%2Fimg2.3png.com%2Feca2a1d8984dfb3f224182bbb5a64ff07bae.png"/>
          <p:cNvPicPr>
            <a:picLocks noChangeAspect="1" noChangeArrowheads="1"/>
          </p:cNvPicPr>
          <p:nvPr/>
        </p:nvPicPr>
        <p:blipFill>
          <a:blip r:embed="rId5">
            <a:clrChange>
              <a:clrFrom>
                <a:srgbClr val="F7F7F7"/>
              </a:clrFrom>
              <a:clrTo>
                <a:srgbClr val="F7F7F7">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20865" y="3979545"/>
            <a:ext cx="2253615" cy="17221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timgsa.baidu.com/timg?image&amp;quality=80&amp;size=b9999_10000&amp;sec=1572161865194&amp;di=6f88386ff5174b50d6a8efd282d2b3f6&amp;imgtype=0&amp;src=http%3A%2F%2Fimg2.3png.com%2Feca2a1d8984dfb3f224182bbb5a64ff07bae.png"/>
          <p:cNvPicPr>
            <a:picLocks noChangeAspect="1" noChangeArrowheads="1"/>
          </p:cNvPicPr>
          <p:nvPr/>
        </p:nvPicPr>
        <p:blipFill>
          <a:blip r:embed="rId5">
            <a:clrChange>
              <a:clrFrom>
                <a:srgbClr val="F7F7F7"/>
              </a:clrFrom>
              <a:clrTo>
                <a:srgbClr val="F7F7F7">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3446145" y="3978275"/>
            <a:ext cx="2253615" cy="1722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ags/tag1.xml><?xml version="1.0" encoding="utf-8"?>
<p:tagLst xmlns:p="http://schemas.openxmlformats.org/presentationml/2006/main">
  <p:tag name="KSO_WM_UNIT_TABLE_BEAUTIFY" val="smartTable{d21b915f-84e2-41fe-856e-1e313e350c3f}"/>
  <p:tag name="TABLE_ENDDRAG_ORIGIN_RECT" val="768*386"/>
  <p:tag name="TABLE_ENDDRAG_RECT" val="69*103*768*386"/>
</p:tagLst>
</file>

<file path=ppt/tags/tag2.xml><?xml version="1.0" encoding="utf-8"?>
<p:tagLst xmlns:p="http://schemas.openxmlformats.org/presentationml/2006/main">
  <p:tag name="KSO_WM_UNIT_TABLE_BEAUTIFY" val="smartTable{bd2694a6-5d48-4ed7-8b9c-3424682116ee}"/>
</p:tagLst>
</file>

<file path=ppt/theme/theme1.xml><?xml version="1.0" encoding="utf-8"?>
<a:theme xmlns:a="http://schemas.openxmlformats.org/drawingml/2006/main" name="包图主题2">
  <a:themeElements>
    <a:clrScheme name="自定义 386">
      <a:dk1>
        <a:srgbClr val="000000"/>
      </a:dk1>
      <a:lt1>
        <a:srgbClr val="FFFFFF"/>
      </a:lt1>
      <a:dk2>
        <a:srgbClr val="768395"/>
      </a:dk2>
      <a:lt2>
        <a:srgbClr val="F0F0F0"/>
      </a:lt2>
      <a:accent1>
        <a:srgbClr val="19AFB7"/>
      </a:accent1>
      <a:accent2>
        <a:srgbClr val="00BF76"/>
      </a:accent2>
      <a:accent3>
        <a:srgbClr val="08DA76"/>
      </a:accent3>
      <a:accent4>
        <a:srgbClr val="11B797"/>
      </a:accent4>
      <a:accent5>
        <a:srgbClr val="1A7C77"/>
      </a:accent5>
      <a:accent6>
        <a:srgbClr val="08996C"/>
      </a:accent6>
      <a:hlink>
        <a:srgbClr val="19AFB7"/>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2342</Words>
  <Application>WPS 演示</Application>
  <PresentationFormat>宽屏</PresentationFormat>
  <Paragraphs>303</Paragraphs>
  <Slides>14</Slides>
  <Notes>27</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14</vt:i4>
      </vt:variant>
    </vt:vector>
  </HeadingPairs>
  <TitlesOfParts>
    <vt:vector size="27" baseType="lpstr">
      <vt:lpstr>Arial</vt:lpstr>
      <vt:lpstr>宋体</vt:lpstr>
      <vt:lpstr>Wingdings</vt:lpstr>
      <vt:lpstr>微软雅黑</vt:lpstr>
      <vt:lpstr>Calibri</vt:lpstr>
      <vt:lpstr>黑体</vt:lpstr>
      <vt:lpstr>思源黑体 CN Regular</vt:lpstr>
      <vt:lpstr>Wingdings</vt:lpstr>
      <vt:lpstr>Calibri</vt:lpstr>
      <vt:lpstr>方正稚艺简体</vt:lpstr>
      <vt:lpstr>Arial Unicode MS</vt:lpstr>
      <vt:lpstr>等线</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☕索马里的一朵</cp:lastModifiedBy>
  <cp:revision>285</cp:revision>
  <dcterms:created xsi:type="dcterms:W3CDTF">2021-04-15T08:28:00Z</dcterms:created>
  <dcterms:modified xsi:type="dcterms:W3CDTF">2021-04-23T06:46:25Z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97D2E2ED7FCD4B3FBD9DD3F2931CF120</vt:lpwstr>
  </property>
</Properties>
</file>