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0" r:id="rId4"/>
    <p:sldId id="264" r:id="rId5"/>
    <p:sldId id="265" r:id="rId6"/>
    <p:sldId id="261" r:id="rId7"/>
    <p:sldId id="262" r:id="rId8"/>
    <p:sldId id="263" r:id="rId9"/>
    <p:sldId id="288" r:id="rId10"/>
    <p:sldId id="257" r:id="rId11"/>
    <p:sldId id="258" r:id="rId12"/>
    <p:sldId id="266" r:id="rId13"/>
    <p:sldId id="267" r:id="rId14"/>
    <p:sldId id="274" r:id="rId15"/>
    <p:sldId id="275" r:id="rId16"/>
    <p:sldId id="276" r:id="rId17"/>
    <p:sldId id="277" r:id="rId18"/>
    <p:sldId id="268" r:id="rId19"/>
    <p:sldId id="259" r:id="rId20"/>
    <p:sldId id="273" r:id="rId21"/>
    <p:sldId id="269" r:id="rId22"/>
    <p:sldId id="270" r:id="rId23"/>
    <p:sldId id="279" r:id="rId24"/>
    <p:sldId id="280" r:id="rId25"/>
    <p:sldId id="281" r:id="rId26"/>
    <p:sldId id="282" r:id="rId27"/>
    <p:sldId id="287" r:id="rId28"/>
    <p:sldId id="285" r:id="rId29"/>
    <p:sldId id="283" r:id="rId30"/>
    <p:sldId id="286" r:id="rId31"/>
    <p:sldId id="284" r:id="rId32"/>
    <p:sldId id="271" r:id="rId33"/>
    <p:sldId id="272"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99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92BA954-58CB-4FFC-B556-D29DF5EDDE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C10241-FF61-4C25-8266-79F93D0F3AD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92BA954-58CB-4FFC-B556-D29DF5EDDE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C10241-FF61-4C25-8266-79F93D0F3AD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92BA954-58CB-4FFC-B556-D29DF5EDDE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C10241-FF61-4C25-8266-79F93D0F3AD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92BA954-58CB-4FFC-B556-D29DF5EDDE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C10241-FF61-4C25-8266-79F93D0F3AD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92BA954-58CB-4FFC-B556-D29DF5EDDE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C10241-FF61-4C25-8266-79F93D0F3AD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92BA954-58CB-4FFC-B556-D29DF5EDDE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C10241-FF61-4C25-8266-79F93D0F3AD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92BA954-58CB-4FFC-B556-D29DF5EDDEF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0C10241-FF61-4C25-8266-79F93D0F3AD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92BA954-58CB-4FFC-B556-D29DF5EDDEF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C10241-FF61-4C25-8266-79F93D0F3AD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2BA954-58CB-4FFC-B556-D29DF5EDDEF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0C10241-FF61-4C25-8266-79F93D0F3AD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92BA954-58CB-4FFC-B556-D29DF5EDDE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C10241-FF61-4C25-8266-79F93D0F3AD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92BA954-58CB-4FFC-B556-D29DF5EDDE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C10241-FF61-4C25-8266-79F93D0F3AD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BA954-58CB-4FFC-B556-D29DF5EDDEF7}"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10241-FF61-4C25-8266-79F93D0F3AD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25945;&#20320;&#22914;&#20309;&#20572;&#27490;&#35328;&#35486;&#38712;&#20940;_&#26631;&#28165;.mp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924944"/>
            <a:ext cx="7772400" cy="675506"/>
          </a:xfrm>
        </p:spPr>
        <p:txBody>
          <a:bodyPr>
            <a:normAutofit fontScale="90000"/>
          </a:bodyPr>
          <a:lstStyle/>
          <a:p>
            <a:endParaRPr lang="zh-CN" altLang="en-US" dirty="0"/>
          </a:p>
        </p:txBody>
      </p:sp>
      <p:sp>
        <p:nvSpPr>
          <p:cNvPr id="3" name="副标题 2"/>
          <p:cNvSpPr>
            <a:spLocks noGrp="1"/>
          </p:cNvSpPr>
          <p:nvPr>
            <p:ph type="subTitle" idx="1"/>
          </p:nvPr>
        </p:nvSpPr>
        <p:spPr>
          <a:xfrm>
            <a:off x="3081123" y="4365104"/>
            <a:ext cx="6400800" cy="854422"/>
          </a:xfrm>
        </p:spPr>
        <p:txBody>
          <a:bodyPr/>
          <a:lstStyle/>
          <a:p>
            <a:endParaRPr lang="zh-CN" altLang="en-US" b="1" dirty="0">
              <a:solidFill>
                <a:schemeClr val="tx1"/>
              </a:solidFill>
            </a:endParaRPr>
          </a:p>
        </p:txBody>
      </p:sp>
      <p:sp>
        <p:nvSpPr>
          <p:cNvPr id="4" name="矩形 3"/>
          <p:cNvSpPr/>
          <p:nvPr/>
        </p:nvSpPr>
        <p:spPr>
          <a:xfrm>
            <a:off x="251520" y="1844824"/>
            <a:ext cx="8690199" cy="923330"/>
          </a:xfrm>
          <a:prstGeom prst="rect">
            <a:avLst/>
          </a:prstGeom>
          <a:noFill/>
        </p:spPr>
        <p:txBody>
          <a:bodyPr wrap="none" lIns="91440" tIns="45720" rIns="91440" bIns="45720">
            <a:spAutoFit/>
          </a:bodyPr>
          <a:lstStyle/>
          <a:p>
            <a:pPr algn="ctr"/>
            <a:r>
              <a:rPr lang="zh-CN" alt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杜绝校园</a:t>
            </a: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欺凌</a:t>
            </a:r>
            <a:r>
              <a:rPr lang="zh-CN" alt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维护校园安全</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矩形 5"/>
          <p:cNvSpPr/>
          <p:nvPr/>
        </p:nvSpPr>
        <p:spPr>
          <a:xfrm>
            <a:off x="971550" y="3691255"/>
            <a:ext cx="7312025" cy="583565"/>
          </a:xfrm>
          <a:prstGeom prst="rect">
            <a:avLst/>
          </a:prstGeom>
          <a:noFill/>
        </p:spPr>
        <p:txBody>
          <a:bodyPr wrap="square" lIns="91440" tIns="45720" rIns="91440" bIns="45720">
            <a:spAutoFit/>
          </a:bodyPr>
          <a:lstStyle/>
          <a:p>
            <a:pPr algn="ctr"/>
            <a:r>
              <a:rPr lang="zh-CN" alt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上海市信息管理</a:t>
            </a:r>
            <a:r>
              <a:rPr lang="zh-CN" alt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学校校园心理健康讲座</a:t>
            </a:r>
            <a:endParaRPr lang="zh-CN" alt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矩形 6"/>
          <p:cNvSpPr/>
          <p:nvPr/>
        </p:nvSpPr>
        <p:spPr>
          <a:xfrm>
            <a:off x="2625904" y="4581381"/>
            <a:ext cx="3892412" cy="584775"/>
          </a:xfrm>
          <a:prstGeom prst="rect">
            <a:avLst/>
          </a:prstGeom>
          <a:noFill/>
        </p:spPr>
        <p:txBody>
          <a:bodyPr wrap="none" lIns="91440" tIns="45720" rIns="91440" bIns="45720">
            <a:spAutoFit/>
          </a:bodyPr>
          <a:lstStyle/>
          <a:p>
            <a:pPr algn="ctr"/>
            <a:r>
              <a:rPr lang="zh-CN" alt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主讲人：王育萍老师</a:t>
            </a:r>
            <a:endParaRPr lang="zh-CN" alt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520" y="1627683"/>
            <a:ext cx="8568952" cy="1657301"/>
          </a:xfrm>
        </p:spPr>
        <p:txBody>
          <a:bodyPr/>
          <a:lstStyle/>
          <a:p>
            <a:r>
              <a:rPr lang="zh-CN" altLang="en-US" b="1" dirty="0" smtClean="0">
                <a:solidFill>
                  <a:srgbClr val="0000FF"/>
                </a:solidFill>
              </a:rPr>
              <a:t>语言欺凌</a:t>
            </a:r>
            <a:r>
              <a:rPr lang="zh-CN" altLang="en-US" dirty="0" smtClean="0"/>
              <a:t>：</a:t>
            </a:r>
            <a:r>
              <a:rPr lang="zh-CN" altLang="en-US" b="1" dirty="0" smtClean="0"/>
              <a:t>主要指包括起侮辱性外号、嘲笑他人、讽刺挖苦等一系列行为。</a:t>
            </a:r>
            <a:endParaRPr lang="en-US" altLang="zh-CN" b="1" dirty="0" smtClean="0"/>
          </a:p>
        </p:txBody>
      </p:sp>
      <p:sp>
        <p:nvSpPr>
          <p:cNvPr id="4" name="矩形 3"/>
          <p:cNvSpPr/>
          <p:nvPr/>
        </p:nvSpPr>
        <p:spPr>
          <a:xfrm>
            <a:off x="4479633" y="2967335"/>
            <a:ext cx="184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矩形 4"/>
          <p:cNvSpPr/>
          <p:nvPr/>
        </p:nvSpPr>
        <p:spPr>
          <a:xfrm>
            <a:off x="251520" y="425506"/>
            <a:ext cx="71416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校园</a:t>
            </a:r>
            <a:r>
              <a:rPr lang="zh-CN"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欺凌</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的主要形式：</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8" name="Picture 4" descr="http://www.people.com.cn/NMediaFile/2014/1125/MAIN20141125191450627781235847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520" y="3416152"/>
            <a:ext cx="4320478" cy="30136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ic80.nipic.com/file/20151018/21292388_142725331907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416152"/>
            <a:ext cx="4266472" cy="3149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solidFill>
                  <a:srgbClr val="0000FF"/>
                </a:solidFill>
              </a:rPr>
              <a:t>身体欺凌</a:t>
            </a:r>
            <a:r>
              <a:rPr lang="zh-CN" altLang="en-US" dirty="0" smtClean="0"/>
              <a:t>：</a:t>
            </a:r>
            <a:r>
              <a:rPr lang="zh-CN" altLang="en-US" b="1" dirty="0" smtClean="0"/>
              <a:t>包括殴打、伤害等一系列对学生身体及精神达到某种严重程度的侵害行为。</a:t>
            </a:r>
            <a:endParaRPr lang="zh-CN" altLang="en-US" b="1" dirty="0"/>
          </a:p>
        </p:txBody>
      </p:sp>
      <p:pic>
        <p:nvPicPr>
          <p:cNvPr id="8194" name="Picture 2" descr="http://news.xinhuanet.com/world/2016-03/03/128771597_14569880390521n.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07904" y="3501008"/>
            <a:ext cx="4998614" cy="2808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solidFill>
                  <a:srgbClr val="0000FF"/>
                </a:solidFill>
              </a:rPr>
              <a:t>心理欺凌</a:t>
            </a:r>
            <a:r>
              <a:rPr lang="zh-CN" altLang="en-US" dirty="0" smtClean="0"/>
              <a:t>：</a:t>
            </a:r>
            <a:r>
              <a:rPr lang="zh-CN" altLang="en-US" b="1" dirty="0" smtClean="0"/>
              <a:t>主要包括孤立、侮辱人格等一系列对学生的精神造成严重程度的侵害行为。</a:t>
            </a:r>
            <a:endParaRPr lang="zh-CN" altLang="en-US" b="1" dirty="0"/>
          </a:p>
        </p:txBody>
      </p:sp>
      <p:pic>
        <p:nvPicPr>
          <p:cNvPr id="9222" name="Picture 6" descr="http://upload.ct.youth.cn/2013/0819/137688837420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36065" y="2924944"/>
            <a:ext cx="5036335" cy="3816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t>严重影响学生的正常学习</a:t>
            </a:r>
            <a:endParaRPr lang="en-US" altLang="zh-CN" b="1" dirty="0" smtClean="0"/>
          </a:p>
          <a:p>
            <a:r>
              <a:rPr lang="zh-CN" altLang="en-US" b="1" dirty="0" smtClean="0"/>
              <a:t>严重破坏了社会秩序</a:t>
            </a:r>
            <a:endParaRPr lang="zh-CN" altLang="en-US" b="1" dirty="0" smtClean="0"/>
          </a:p>
          <a:p>
            <a:r>
              <a:rPr lang="zh-CN" altLang="en-US" b="1" dirty="0" smtClean="0"/>
              <a:t>影响学生的身心健康发展，导致不健全人格的形成</a:t>
            </a:r>
            <a:endParaRPr lang="en-US" altLang="zh-CN" b="1" dirty="0" smtClean="0"/>
          </a:p>
        </p:txBody>
      </p:sp>
      <p:sp>
        <p:nvSpPr>
          <p:cNvPr id="4" name="矩形 3"/>
          <p:cNvSpPr/>
          <p:nvPr/>
        </p:nvSpPr>
        <p:spPr>
          <a:xfrm>
            <a:off x="539552" y="404664"/>
            <a:ext cx="505459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校园</a:t>
            </a:r>
            <a:r>
              <a:rPr lang="zh-CN"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欺凌</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的危害</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solidFill>
                  <a:srgbClr val="0000FF"/>
                </a:solidFill>
              </a:rPr>
              <a:t>对于受害学生</a:t>
            </a:r>
            <a:r>
              <a:rPr lang="zh-CN" altLang="en-US" dirty="0" smtClean="0"/>
              <a:t>：</a:t>
            </a:r>
            <a:endParaRPr lang="en-US" altLang="zh-CN" dirty="0" smtClean="0"/>
          </a:p>
          <a:p>
            <a:r>
              <a:rPr lang="zh-CN" altLang="en-US" b="1" dirty="0" smtClean="0"/>
              <a:t>对自我和世界的核心信念受到挑战，以至于破碎不堪，开始怀疑这个世界的公平性、安全性和可控性。</a:t>
            </a:r>
            <a:endParaRPr lang="zh-CN" altLang="en-US" b="1" dirty="0"/>
          </a:p>
        </p:txBody>
      </p:sp>
      <p:pic>
        <p:nvPicPr>
          <p:cNvPr id="10242" name="Picture 2" descr="http://dealer0.autoimg.cn/news/201507/5927/620x0_1_q87_2015071122205473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95936" y="3537319"/>
            <a:ext cx="4968552" cy="3057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0" y="16567"/>
            <a:ext cx="8280920" cy="4896544"/>
          </a:xfrm>
        </p:spPr>
        <p:txBody>
          <a:bodyPr>
            <a:normAutofit fontScale="92500" lnSpcReduction="10000"/>
          </a:bodyPr>
          <a:lstStyle/>
          <a:p>
            <a:r>
              <a:rPr lang="zh-CN" altLang="en-US" sz="3600" b="1" dirty="0" smtClean="0">
                <a:solidFill>
                  <a:srgbClr val="0000FF"/>
                </a:solidFill>
                <a:latin typeface="楷体" panose="02010609060101010101" pitchFamily="49" charset="-122"/>
                <a:ea typeface="楷体" panose="02010609060101010101" pitchFamily="49" charset="-122"/>
              </a:rPr>
              <a:t>对于加害学生：</a:t>
            </a:r>
            <a:endParaRPr lang="en-US" altLang="zh-CN" sz="3600" b="1" dirty="0" smtClean="0">
              <a:solidFill>
                <a:srgbClr val="0000FF"/>
              </a:solidFill>
              <a:latin typeface="楷体" panose="02010609060101010101" pitchFamily="49" charset="-122"/>
              <a:ea typeface="楷体" panose="02010609060101010101" pitchFamily="49" charset="-122"/>
            </a:endParaRPr>
          </a:p>
          <a:p>
            <a:r>
              <a:rPr lang="en-US" altLang="zh-CN" b="1" dirty="0">
                <a:latin typeface="楷体" panose="02010609060101010101" pitchFamily="49" charset="-122"/>
                <a:ea typeface="楷体" panose="02010609060101010101" pitchFamily="49" charset="-122"/>
              </a:rPr>
              <a:t>11</a:t>
            </a:r>
            <a:r>
              <a:rPr lang="zh-CN" altLang="zh-CN" b="1" dirty="0">
                <a:latin typeface="楷体" panose="02010609060101010101" pitchFamily="49" charset="-122"/>
                <a:ea typeface="楷体" panose="02010609060101010101" pitchFamily="49" charset="-122"/>
              </a:rPr>
              <a:t>月</a:t>
            </a:r>
            <a:r>
              <a:rPr lang="en-US" altLang="zh-CN" b="1" dirty="0">
                <a:latin typeface="楷体" panose="02010609060101010101" pitchFamily="49" charset="-122"/>
                <a:ea typeface="楷体" panose="02010609060101010101" pitchFamily="49" charset="-122"/>
              </a:rPr>
              <a:t>2</a:t>
            </a:r>
            <a:r>
              <a:rPr lang="zh-CN" altLang="zh-CN" b="1" dirty="0">
                <a:latin typeface="楷体" panose="02010609060101010101" pitchFamily="49" charset="-122"/>
                <a:ea typeface="楷体" panose="02010609060101010101" pitchFamily="49" charset="-122"/>
              </a:rPr>
              <a:t>日，北京西城区人民法院对一起校园欺凌案进行宣判。五名犯罪时未满十八岁的被告人分别被判处有期徒刑一年和十一个月</a:t>
            </a:r>
            <a:r>
              <a:rPr lang="zh-CN" altLang="zh-CN" b="1" dirty="0" smtClean="0">
                <a:latin typeface="楷体" panose="02010609060101010101" pitchFamily="49" charset="-122"/>
                <a:ea typeface="楷体" panose="02010609060101010101" pitchFamily="49" charset="-122"/>
              </a:rPr>
              <a:t>。被</a:t>
            </a:r>
            <a:r>
              <a:rPr lang="zh-CN" altLang="zh-CN" b="1" dirty="0">
                <a:latin typeface="楷体" panose="02010609060101010101" pitchFamily="49" charset="-122"/>
                <a:ea typeface="楷体" panose="02010609060101010101" pitchFamily="49" charset="-122"/>
              </a:rPr>
              <a:t>判刑的五名少女，在校期间任意欺凌辱骂自己的两个同学。还将其中一个扒光衣服拍了视频上传。两名被害人均构成轻微伤，其中一名被害人精神抑郁，目前仍无法正常生活、学习。案子从今年</a:t>
            </a:r>
            <a:r>
              <a:rPr lang="en-US" altLang="zh-CN" b="1" dirty="0">
                <a:latin typeface="楷体" panose="02010609060101010101" pitchFamily="49" charset="-122"/>
                <a:ea typeface="楷体" panose="02010609060101010101" pitchFamily="49" charset="-122"/>
              </a:rPr>
              <a:t>2</a:t>
            </a:r>
            <a:r>
              <a:rPr lang="zh-CN" altLang="zh-CN" b="1" dirty="0">
                <a:latin typeface="楷体" panose="02010609060101010101" pitchFamily="49" charset="-122"/>
                <a:ea typeface="楷体" panose="02010609060101010101" pitchFamily="49" charset="-122"/>
              </a:rPr>
              <a:t>月审到了今年</a:t>
            </a:r>
            <a:r>
              <a:rPr lang="en-US" altLang="zh-CN" b="1" dirty="0">
                <a:latin typeface="楷体" panose="02010609060101010101" pitchFamily="49" charset="-122"/>
                <a:ea typeface="楷体" panose="02010609060101010101" pitchFamily="49" charset="-122"/>
              </a:rPr>
              <a:t>11</a:t>
            </a:r>
            <a:r>
              <a:rPr lang="zh-CN" altLang="zh-CN" b="1" dirty="0">
                <a:latin typeface="楷体" panose="02010609060101010101" pitchFamily="49" charset="-122"/>
                <a:ea typeface="楷体" panose="02010609060101010101" pitchFamily="49" charset="-122"/>
              </a:rPr>
              <a:t>月，法院最终判决：虽是未成年人，但随意殴打他人致伤，已构成寻衅滋事罪，依法应予惩处。</a:t>
            </a:r>
            <a:endParaRPr lang="zh-CN" altLang="en-US" b="1" dirty="0">
              <a:solidFill>
                <a:srgbClr val="0000FF"/>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92080" y="4221088"/>
            <a:ext cx="3676358" cy="263691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520" y="116632"/>
            <a:ext cx="8219256" cy="5832648"/>
          </a:xfrm>
        </p:spPr>
        <p:txBody>
          <a:bodyPr>
            <a:normAutofit/>
          </a:bodyPr>
          <a:lstStyle/>
          <a:p>
            <a:pPr marL="0" indent="0" fontAlgn="base">
              <a:buNone/>
            </a:pPr>
            <a:r>
              <a:rPr lang="en-US" altLang="zh-CN" b="1" dirty="0" smtClean="0"/>
              <a:t>2015</a:t>
            </a:r>
            <a:r>
              <a:rPr lang="zh-CN" altLang="zh-CN" b="1" dirty="0"/>
              <a:t>年轰动一时的“中国留美学生绑架凌虐同学案</a:t>
            </a:r>
            <a:r>
              <a:rPr lang="zh-CN" altLang="zh-CN" b="1" dirty="0" smtClean="0"/>
              <a:t>”据</a:t>
            </a:r>
            <a:r>
              <a:rPr lang="zh-CN" altLang="zh-CN" b="1" dirty="0"/>
              <a:t>美国《侨报》报道，当地时间</a:t>
            </a:r>
            <a:r>
              <a:rPr lang="en-US" altLang="zh-CN" b="1" dirty="0"/>
              <a:t>1</a:t>
            </a:r>
            <a:r>
              <a:rPr lang="zh-CN" altLang="zh-CN" b="1" dirty="0"/>
              <a:t>月</a:t>
            </a:r>
            <a:r>
              <a:rPr lang="en-US" altLang="zh-CN" b="1" dirty="0"/>
              <a:t>5</a:t>
            </a:r>
            <a:r>
              <a:rPr lang="zh-CN" altLang="zh-CN" b="1" dirty="0"/>
              <a:t>日，凌虐和绑架同学的三名中国留学生</a:t>
            </a:r>
            <a:r>
              <a:rPr lang="en-US" altLang="zh-CN" b="1" dirty="0"/>
              <a:t>3</a:t>
            </a:r>
            <a:r>
              <a:rPr lang="zh-CN" altLang="zh-CN" b="1" dirty="0"/>
              <a:t>名嫌犯翟芸瑶、章鑫磊和杨玉菡的律师和检方达成认罪减刑协议，</a:t>
            </a:r>
            <a:r>
              <a:rPr lang="en-US" altLang="zh-CN" b="1" dirty="0"/>
              <a:t>3</a:t>
            </a:r>
            <a:r>
              <a:rPr lang="zh-CN" altLang="zh-CN" b="1" dirty="0"/>
              <a:t>人将分别被判刑</a:t>
            </a:r>
            <a:r>
              <a:rPr lang="en-US" altLang="zh-CN" b="1" dirty="0"/>
              <a:t>13</a:t>
            </a:r>
            <a:r>
              <a:rPr lang="zh-CN" altLang="zh-CN" b="1" dirty="0"/>
              <a:t>年、</a:t>
            </a:r>
            <a:r>
              <a:rPr lang="en-US" altLang="zh-CN" b="1" dirty="0"/>
              <a:t>6</a:t>
            </a:r>
            <a:r>
              <a:rPr lang="zh-CN" altLang="zh-CN" b="1" dirty="0"/>
              <a:t>年和</a:t>
            </a:r>
            <a:r>
              <a:rPr lang="en-US" altLang="zh-CN" b="1" dirty="0"/>
              <a:t>10</a:t>
            </a:r>
            <a:r>
              <a:rPr lang="zh-CN" altLang="zh-CN" b="1" dirty="0"/>
              <a:t>年，刑满后将被被驱逐出美国。</a:t>
            </a:r>
            <a:r>
              <a:rPr lang="en-US" altLang="zh-CN" b="1" dirty="0"/>
              <a:t>2</a:t>
            </a:r>
            <a:r>
              <a:rPr lang="zh-CN" altLang="zh-CN" b="1" dirty="0"/>
              <a:t>月</a:t>
            </a:r>
            <a:r>
              <a:rPr lang="en-US" altLang="zh-CN" b="1" dirty="0"/>
              <a:t>17</a:t>
            </a:r>
            <a:r>
              <a:rPr lang="zh-CN" altLang="zh-CN" b="1" dirty="0"/>
              <a:t>日将正式宣判。同时，案件的两名受害者已经对案发时在场的所有施暴者提起民事赔偿诉讼。</a:t>
            </a:r>
            <a:endParaRPr lang="zh-CN" altLang="en-US" b="1"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47775" y="4149080"/>
            <a:ext cx="3895565" cy="270892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solidFill>
                  <a:srgbClr val="0000FF"/>
                </a:solidFill>
              </a:rPr>
              <a:t>认知水平方面</a:t>
            </a:r>
            <a:endParaRPr lang="en-US" altLang="zh-CN" b="1" dirty="0" smtClean="0">
              <a:solidFill>
                <a:srgbClr val="0000FF"/>
              </a:solidFill>
            </a:endParaRPr>
          </a:p>
          <a:p>
            <a:r>
              <a:rPr lang="zh-CN" altLang="en-US" b="1" dirty="0"/>
              <a:t>法制</a:t>
            </a:r>
            <a:r>
              <a:rPr lang="zh-CN" altLang="en-US" b="1" dirty="0" smtClean="0"/>
              <a:t>意识淡漠，不认为或者没有意识到自己的行为可能触犯法律</a:t>
            </a:r>
            <a:endParaRPr lang="en-US" altLang="zh-CN" b="1" dirty="0" smtClean="0"/>
          </a:p>
          <a:p>
            <a:r>
              <a:rPr lang="zh-CN" altLang="en-US" b="1" dirty="0"/>
              <a:t>早期</a:t>
            </a:r>
            <a:r>
              <a:rPr lang="zh-CN" altLang="en-US" b="1" dirty="0" smtClean="0"/>
              <a:t>家庭教育出现偏差</a:t>
            </a:r>
            <a:endParaRPr lang="en-US" altLang="zh-CN" b="1" dirty="0" smtClean="0"/>
          </a:p>
          <a:p>
            <a:r>
              <a:rPr lang="zh-CN" altLang="en-US" b="1" dirty="0" smtClean="0"/>
              <a:t>思想不成熟，考虑问题容易偏激</a:t>
            </a:r>
            <a:endParaRPr lang="zh-CN" altLang="en-US" b="1" dirty="0"/>
          </a:p>
        </p:txBody>
      </p:sp>
      <p:sp>
        <p:nvSpPr>
          <p:cNvPr id="4" name="矩形 3"/>
          <p:cNvSpPr/>
          <p:nvPr/>
        </p:nvSpPr>
        <p:spPr>
          <a:xfrm>
            <a:off x="467544" y="404664"/>
            <a:ext cx="78374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校园</a:t>
            </a:r>
            <a:r>
              <a:rPr lang="zh-CN"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欺凌</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行为</a:t>
            </a:r>
            <a:r>
              <a:rPr lang="zh-CN"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的心理因素</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solidFill>
                  <a:srgbClr val="0000FF"/>
                </a:solidFill>
              </a:rPr>
              <a:t>行为动机方面</a:t>
            </a:r>
            <a:endParaRPr lang="en-US" altLang="zh-CN" b="1" dirty="0" smtClean="0">
              <a:solidFill>
                <a:srgbClr val="0000FF"/>
              </a:solidFill>
            </a:endParaRPr>
          </a:p>
          <a:p>
            <a:r>
              <a:rPr lang="zh-CN" altLang="en-US" b="1" dirty="0" smtClean="0"/>
              <a:t>好奇</a:t>
            </a:r>
            <a:endParaRPr lang="en-US" altLang="zh-CN" b="1" dirty="0" smtClean="0"/>
          </a:p>
          <a:p>
            <a:r>
              <a:rPr lang="zh-CN" altLang="en-US" b="1" dirty="0"/>
              <a:t>寻求</a:t>
            </a:r>
            <a:r>
              <a:rPr lang="zh-CN" altLang="en-US" b="1" dirty="0" smtClean="0"/>
              <a:t>刺激</a:t>
            </a:r>
            <a:endParaRPr lang="en-US" altLang="zh-CN" b="1" dirty="0" smtClean="0"/>
          </a:p>
          <a:p>
            <a:r>
              <a:rPr lang="zh-CN" altLang="en-US" b="1" dirty="0"/>
              <a:t>虚荣心</a:t>
            </a:r>
            <a:r>
              <a:rPr lang="zh-CN" altLang="en-US" b="1" dirty="0" smtClean="0"/>
              <a:t>驱使</a:t>
            </a:r>
            <a:endParaRPr lang="en-US" altLang="zh-CN" b="1" dirty="0" smtClean="0"/>
          </a:p>
          <a:p>
            <a:r>
              <a:rPr lang="zh-CN" altLang="en-US" b="1" dirty="0"/>
              <a:t>同伴压力影响</a:t>
            </a:r>
            <a:endParaRPr lang="zh-CN" alt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idx="1"/>
          </p:nvPr>
        </p:nvSpPr>
        <p:spPr>
          <a:xfrm>
            <a:off x="467544" y="332656"/>
            <a:ext cx="8568952" cy="6311032"/>
          </a:xfrm>
        </p:spPr>
        <p:txBody>
          <a:bodyPr/>
          <a:lstStyle/>
          <a:p>
            <a:pPr marL="812800" indent="-812800" eaLnBrk="1" hangingPunct="1">
              <a:buFontTx/>
              <a:buNone/>
            </a:pPr>
            <a:r>
              <a:rPr lang="zh-CN" altLang="en-US" sz="3600" b="1" dirty="0" smtClean="0"/>
              <a:t>        </a:t>
            </a:r>
            <a:r>
              <a:rPr lang="zh-CN" altLang="en-US" sz="3600" b="1" dirty="0" smtClean="0">
                <a:latin typeface="楷体" panose="02010609060101010101" pitchFamily="49" charset="-122"/>
                <a:ea typeface="楷体" panose="02010609060101010101" pitchFamily="49" charset="-122"/>
              </a:rPr>
              <a:t>因为简单的一句话，小丽误以为舍友小雪冤枉自己偷内衣，她和九名女生一起殴打小雪超过</a:t>
            </a:r>
            <a:r>
              <a:rPr lang="en-US" altLang="zh-CN" sz="3600" b="1" dirty="0" smtClean="0">
                <a:latin typeface="楷体" panose="02010609060101010101" pitchFamily="49" charset="-122"/>
                <a:ea typeface="楷体" panose="02010609060101010101" pitchFamily="49" charset="-122"/>
              </a:rPr>
              <a:t>5</a:t>
            </a:r>
            <a:r>
              <a:rPr lang="zh-CN" altLang="en-US" sz="3600" b="1" dirty="0" smtClean="0">
                <a:latin typeface="楷体" panose="02010609060101010101" pitchFamily="49" charset="-122"/>
                <a:ea typeface="楷体" panose="02010609060101010101" pitchFamily="49" charset="-122"/>
              </a:rPr>
              <a:t>个小时，强迫其脱下裤子，并用手机拍下施暴与受辱的照片和视频。</a:t>
            </a:r>
            <a:endParaRPr lang="zh-CN" altLang="en-US" sz="3600" b="1" dirty="0" smtClean="0">
              <a:latin typeface="楷体" panose="02010609060101010101" pitchFamily="49" charset="-122"/>
              <a:ea typeface="楷体" panose="02010609060101010101" pitchFamily="49" charset="-122"/>
            </a:endParaRPr>
          </a:p>
          <a:p>
            <a:pPr marL="812800" indent="-812800" eaLnBrk="1" hangingPunct="1">
              <a:buFontTx/>
              <a:buNone/>
            </a:pPr>
            <a:endParaRPr lang="en-US" altLang="zh-CN" sz="3600" b="1" dirty="0" smtClean="0"/>
          </a:p>
        </p:txBody>
      </p:sp>
      <p:pic>
        <p:nvPicPr>
          <p:cNvPr id="10243" name="Picture 3" descr="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87900" y="3789040"/>
            <a:ext cx="3960813" cy="284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789040"/>
            <a:ext cx="3960813" cy="272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fill="hold">
                                          <p:stCondLst>
                                            <p:cond delay="0"/>
                                          </p:stCondLst>
                                        </p:cTn>
                                        <p:tgtEl>
                                          <p:spTgt spid="50178">
                                            <p:txEl>
                                              <p:pRg st="0" end="0"/>
                                            </p:txEl>
                                          </p:spTgt>
                                        </p:tgtEl>
                                        <p:attrNameLst>
                                          <p:attrName>style.visibility</p:attrName>
                                        </p:attrNameLst>
                                      </p:cBhvr>
                                      <p:to>
                                        <p:strVal val="visible"/>
                                      </p:to>
                                    </p:set>
                                    <p:anim calcmode="lin" valueType="num">
                                      <p:cBhvr>
                                        <p:cTn id="7" dur="1000" fill="hold"/>
                                        <p:tgtEl>
                                          <p:spTgt spid="50178">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017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01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323850" y="981075"/>
            <a:ext cx="85693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sz="2800" b="1" dirty="0">
                <a:solidFill>
                  <a:schemeClr val="bg1"/>
                </a:solidFill>
                <a:latin typeface="黑体" panose="02010609060101010101" pitchFamily="49" charset="-122"/>
                <a:ea typeface="黑体" panose="02010609060101010101" pitchFamily="49" charset="-122"/>
              </a:rPr>
              <a:t>    </a:t>
            </a:r>
            <a:r>
              <a:rPr lang="zh-CN" altLang="en-US" sz="3600" b="1" dirty="0">
                <a:solidFill>
                  <a:srgbClr val="003300"/>
                </a:solidFill>
                <a:latin typeface="楷体" panose="02010609060101010101" pitchFamily="49" charset="-122"/>
                <a:ea typeface="楷体" panose="02010609060101010101" pitchFamily="49" charset="-122"/>
              </a:rPr>
              <a:t>有关方面通过新浪网和短信的方式做了一个调查，结果如下：</a:t>
            </a:r>
            <a:r>
              <a:rPr lang="zh-CN" altLang="en-US" sz="3600" b="1" dirty="0">
                <a:solidFill>
                  <a:schemeClr val="bg1"/>
                </a:solidFill>
                <a:latin typeface="楷体" panose="02010609060101010101" pitchFamily="49" charset="-122"/>
                <a:ea typeface="楷体" panose="02010609060101010101" pitchFamily="49" charset="-122"/>
              </a:rPr>
              <a:t> </a:t>
            </a:r>
            <a:endParaRPr lang="zh-CN" altLang="en-US" sz="3600" b="1" dirty="0">
              <a:solidFill>
                <a:schemeClr val="bg1"/>
              </a:solidFill>
              <a:latin typeface="楷体" panose="02010609060101010101" pitchFamily="49" charset="-122"/>
              <a:ea typeface="楷体" panose="02010609060101010101" pitchFamily="49" charset="-122"/>
            </a:endParaRPr>
          </a:p>
          <a:p>
            <a:pPr eaLnBrk="1" hangingPunct="1">
              <a:buFontTx/>
              <a:buNone/>
            </a:pPr>
            <a:r>
              <a:rPr lang="zh-CN" altLang="en-US" sz="3600" b="1" dirty="0">
                <a:solidFill>
                  <a:schemeClr val="bg1"/>
                </a:solidFill>
                <a:latin typeface="楷体" panose="02010609060101010101" pitchFamily="49" charset="-122"/>
                <a:ea typeface="楷体" panose="02010609060101010101" pitchFamily="49" charset="-122"/>
              </a:rPr>
              <a:t>    </a:t>
            </a:r>
            <a:r>
              <a:rPr lang="zh-CN" altLang="en-US" sz="3600" b="1" dirty="0">
                <a:solidFill>
                  <a:srgbClr val="0000FF"/>
                </a:solidFill>
                <a:latin typeface="楷体" panose="02010609060101010101" pitchFamily="49" charset="-122"/>
                <a:ea typeface="楷体" panose="02010609060101010101" pitchFamily="49" charset="-122"/>
              </a:rPr>
              <a:t>你有没有听说过或者看见周围的学校，发生学生打架、勒索等暴力事件？ </a:t>
            </a:r>
            <a:endParaRPr lang="zh-CN" altLang="en-US" sz="3600" b="1" dirty="0">
              <a:solidFill>
                <a:srgbClr val="0000FF"/>
              </a:solidFill>
              <a:latin typeface="楷体" panose="02010609060101010101" pitchFamily="49" charset="-122"/>
              <a:ea typeface="楷体" panose="02010609060101010101" pitchFamily="49" charset="-122"/>
            </a:endParaRPr>
          </a:p>
          <a:p>
            <a:pPr eaLnBrk="1" hangingPunct="1">
              <a:buFontTx/>
              <a:buNone/>
            </a:pPr>
            <a:r>
              <a:rPr lang="zh-CN" altLang="en-US" sz="3600" b="1" dirty="0">
                <a:solidFill>
                  <a:srgbClr val="0000FF"/>
                </a:solidFill>
                <a:latin typeface="楷体" panose="02010609060101010101" pitchFamily="49" charset="-122"/>
                <a:ea typeface="楷体" panose="02010609060101010101" pitchFamily="49" charset="-122"/>
              </a:rPr>
              <a:t>    有             91％ </a:t>
            </a:r>
            <a:endParaRPr lang="zh-CN" altLang="en-US" sz="3600" b="1" dirty="0">
              <a:solidFill>
                <a:srgbClr val="0000FF"/>
              </a:solidFill>
              <a:latin typeface="楷体" panose="02010609060101010101" pitchFamily="49" charset="-122"/>
              <a:ea typeface="楷体" panose="02010609060101010101" pitchFamily="49" charset="-122"/>
            </a:endParaRPr>
          </a:p>
          <a:p>
            <a:pPr eaLnBrk="1" hangingPunct="1">
              <a:buFontTx/>
              <a:buNone/>
            </a:pPr>
            <a:r>
              <a:rPr lang="zh-CN" altLang="en-US" sz="3600" b="1" dirty="0">
                <a:solidFill>
                  <a:srgbClr val="0000FF"/>
                </a:solidFill>
                <a:latin typeface="楷体" panose="02010609060101010101" pitchFamily="49" charset="-122"/>
                <a:ea typeface="楷体" panose="02010609060101010101" pitchFamily="49" charset="-122"/>
              </a:rPr>
              <a:t>    没有           9％ </a:t>
            </a:r>
            <a:endParaRPr lang="zh-CN" altLang="en-US" sz="3600" b="1" dirty="0">
              <a:solidFill>
                <a:srgbClr val="0000FF"/>
              </a:solidFill>
              <a:latin typeface="楷体" panose="02010609060101010101" pitchFamily="49" charset="-122"/>
              <a:ea typeface="楷体" panose="02010609060101010101" pitchFamily="49" charset="-122"/>
            </a:endParaRPr>
          </a:p>
          <a:p>
            <a:pPr eaLnBrk="1" hangingPunct="1">
              <a:buFontTx/>
              <a:buNone/>
            </a:pPr>
            <a:r>
              <a:rPr lang="zh-CN" altLang="en-US" sz="3600" b="1" dirty="0">
                <a:solidFill>
                  <a:srgbClr val="0000FF"/>
                </a:solidFill>
                <a:latin typeface="楷体" panose="02010609060101010101" pitchFamily="49" charset="-122"/>
                <a:ea typeface="楷体" panose="02010609060101010101" pitchFamily="49" charset="-122"/>
              </a:rPr>
              <a:t>  （3小时内3489人参与调查</a:t>
            </a:r>
            <a:r>
              <a:rPr lang="zh-CN" altLang="en-US" sz="3600" b="1" dirty="0" smtClean="0">
                <a:solidFill>
                  <a:srgbClr val="0000FF"/>
                </a:solidFill>
                <a:latin typeface="楷体" panose="02010609060101010101" pitchFamily="49" charset="-122"/>
                <a:ea typeface="楷体" panose="02010609060101010101" pitchFamily="49" charset="-122"/>
              </a:rPr>
              <a:t>） </a:t>
            </a:r>
            <a:endParaRPr lang="zh-CN" altLang="en-US" sz="3600" b="1" dirty="0">
              <a:solidFill>
                <a:srgbClr val="0000FF"/>
              </a:solidFill>
              <a:latin typeface="楷体" panose="02010609060101010101" pitchFamily="49" charset="-122"/>
              <a:ea typeface="楷体" panose="02010609060101010101" pitchFamily="49" charset="-122"/>
            </a:endParaRPr>
          </a:p>
          <a:p>
            <a:pPr eaLnBrk="1" hangingPunct="1">
              <a:buFontTx/>
              <a:buNone/>
            </a:pPr>
            <a:r>
              <a:rPr lang="zh-CN" altLang="en-US" sz="3600" b="1" dirty="0">
                <a:solidFill>
                  <a:srgbClr val="FF0000"/>
                </a:solidFill>
                <a:latin typeface="楷体" panose="02010609060101010101" pitchFamily="49" charset="-122"/>
                <a:ea typeface="楷体" panose="02010609060101010101" pitchFamily="49" charset="-122"/>
              </a:rPr>
              <a:t>调查结果至少可以证明91%的人听说过这样的事情。</a:t>
            </a:r>
            <a:r>
              <a:rPr lang="zh-CN" altLang="en-US" sz="2800" b="1" dirty="0">
                <a:solidFill>
                  <a:srgbClr val="FF0000"/>
                </a:solidFill>
                <a:latin typeface="楷体" panose="02010609060101010101" pitchFamily="49" charset="-122"/>
                <a:ea typeface="楷体" panose="02010609060101010101" pitchFamily="49" charset="-122"/>
              </a:rPr>
              <a:t>  </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337923" name="Rectangle 3"/>
          <p:cNvSpPr>
            <a:spLocks noChangeArrowheads="1"/>
          </p:cNvSpPr>
          <p:nvPr/>
        </p:nvSpPr>
        <p:spPr bwMode="auto">
          <a:xfrm>
            <a:off x="1547664" y="116632"/>
            <a:ext cx="66207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None/>
            </a:pPr>
            <a:r>
              <a:rPr lang="zh-CN" altLang="en-US" sz="4000" b="1" dirty="0">
                <a:solidFill>
                  <a:schemeClr val="accent2"/>
                </a:solidFill>
                <a:latin typeface="楷体" panose="02010609060101010101" pitchFamily="49" charset="-122"/>
                <a:ea typeface="楷体" panose="02010609060101010101" pitchFamily="49" charset="-122"/>
              </a:rPr>
              <a:t>    </a:t>
            </a:r>
            <a:r>
              <a:rPr lang="zh-CN" altLang="en-US" sz="4000" b="1" dirty="0">
                <a:solidFill>
                  <a:srgbClr val="FF0000"/>
                </a:solidFill>
                <a:latin typeface="楷体" panose="02010609060101010101" pitchFamily="49" charset="-122"/>
                <a:ea typeface="楷体" panose="02010609060101010101" pitchFamily="49" charset="-122"/>
              </a:rPr>
              <a:t>你遇到过</a:t>
            </a:r>
            <a:r>
              <a:rPr lang="zh-CN" altLang="en-US" sz="4000" b="1" dirty="0" smtClean="0">
                <a:solidFill>
                  <a:srgbClr val="FF0000"/>
                </a:solidFill>
                <a:latin typeface="楷体" panose="02010609060101010101" pitchFamily="49" charset="-122"/>
                <a:ea typeface="楷体" panose="02010609060101010101" pitchFamily="49" charset="-122"/>
              </a:rPr>
              <a:t>校园欺凌吗</a:t>
            </a:r>
            <a:r>
              <a:rPr lang="zh-CN" altLang="en-US" sz="4000" b="1" dirty="0">
                <a:solidFill>
                  <a:srgbClr val="FF0000"/>
                </a:solidFill>
                <a:latin typeface="楷体" panose="02010609060101010101" pitchFamily="49" charset="-122"/>
                <a:ea typeface="楷体" panose="02010609060101010101" pitchFamily="49" charset="-122"/>
              </a:rPr>
              <a:t>？ </a:t>
            </a:r>
            <a:endParaRPr lang="zh-CN" altLang="en-US" sz="40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37923"/>
                                        </p:tgtEl>
                                        <p:attrNameLst>
                                          <p:attrName>style.visibility</p:attrName>
                                        </p:attrNameLst>
                                      </p:cBhvr>
                                      <p:to>
                                        <p:strVal val="visible"/>
                                      </p:to>
                                    </p:set>
                                    <p:anim calcmode="lin" valueType="num">
                                      <p:cBhvr>
                                        <p:cTn id="7" dur="500" fill="hold"/>
                                        <p:tgtEl>
                                          <p:spTgt spid="3379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7923"/>
                                        </p:tgtEl>
                                        <p:attrNameLst>
                                          <p:attrName>ppt_y</p:attrName>
                                        </p:attrNameLst>
                                      </p:cBhvr>
                                      <p:tavLst>
                                        <p:tav tm="0">
                                          <p:val>
                                            <p:strVal val="#ppt_y"/>
                                          </p:val>
                                        </p:tav>
                                        <p:tav tm="100000">
                                          <p:val>
                                            <p:strVal val="#ppt_y"/>
                                          </p:val>
                                        </p:tav>
                                      </p:tavLst>
                                    </p:anim>
                                    <p:anim calcmode="lin" valueType="num">
                                      <p:cBhvr>
                                        <p:cTn id="9" dur="500" fill="hold"/>
                                        <p:tgtEl>
                                          <p:spTgt spid="3379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79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792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37922"/>
                                        </p:tgtEl>
                                        <p:attrNameLst>
                                          <p:attrName>style.visibility</p:attrName>
                                        </p:attrNameLst>
                                      </p:cBhvr>
                                      <p:to>
                                        <p:strVal val="visible"/>
                                      </p:to>
                                    </p:set>
                                    <p:animEffect transition="in" filter="diamond(in)">
                                      <p:cBhvr>
                                        <p:cTn id="16" dur="1000"/>
                                        <p:tgtEl>
                                          <p:spTgt spid="337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p:bldP spid="3379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00034" y="1000108"/>
            <a:ext cx="8472518" cy="1971676"/>
          </a:xfrm>
        </p:spPr>
        <p:txBody>
          <a:bodyPr>
            <a:normAutofit fontScale="92500"/>
          </a:bodyPr>
          <a:lstStyle/>
          <a:p>
            <a:r>
              <a:rPr lang="zh-CN" altLang="en-US" sz="4400" b="1" dirty="0" smtClean="0">
                <a:solidFill>
                  <a:srgbClr val="0000FF"/>
                </a:solidFill>
              </a:rPr>
              <a:t>情感发展方面</a:t>
            </a:r>
            <a:endParaRPr lang="en-US" altLang="zh-CN" sz="4400" b="1" dirty="0" smtClean="0">
              <a:solidFill>
                <a:srgbClr val="0000FF"/>
              </a:solidFill>
            </a:endParaRPr>
          </a:p>
          <a:p>
            <a:r>
              <a:rPr lang="zh-CN" altLang="en-US" sz="4400" b="1" dirty="0" smtClean="0"/>
              <a:t>同情心、怜悯心等基本情感的</a:t>
            </a:r>
            <a:r>
              <a:rPr lang="zh-CN" altLang="en-US" sz="4400" b="1" dirty="0" smtClean="0"/>
              <a:t>缺失</a:t>
            </a:r>
            <a:endParaRPr lang="en-US" altLang="zh-CN" sz="4400" b="1" dirty="0" smtClean="0"/>
          </a:p>
          <a:p>
            <a:endParaRPr lang="en-US" altLang="zh-CN" b="1" dirty="0" smtClean="0"/>
          </a:p>
          <a:p>
            <a:endParaRPr lang="en-US" altLang="zh-CN" b="1" dirty="0" smtClean="0"/>
          </a:p>
          <a:p>
            <a:pPr>
              <a:buNone/>
            </a:pPr>
            <a:endParaRPr lang="zh-CN" altLang="en-US" b="1" dirty="0"/>
          </a:p>
        </p:txBody>
      </p:sp>
      <p:sp>
        <p:nvSpPr>
          <p:cNvPr id="4" name="矩形 3"/>
          <p:cNvSpPr/>
          <p:nvPr/>
        </p:nvSpPr>
        <p:spPr>
          <a:xfrm>
            <a:off x="714348" y="3429000"/>
            <a:ext cx="430117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家庭教育的问题：</a:t>
            </a:r>
            <a:endParaRPr lang="zh-CN" alt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571472" y="4429132"/>
            <a:ext cx="8215370" cy="769441"/>
          </a:xfrm>
          <a:prstGeom prst="rect">
            <a:avLst/>
          </a:prstGeom>
          <a:noFill/>
        </p:spPr>
        <p:txBody>
          <a:bodyPr wrap="square" rtlCol="0">
            <a:spAutoFit/>
          </a:bodyPr>
          <a:lstStyle/>
          <a:p>
            <a:r>
              <a:rPr lang="zh-CN" altLang="en-US" sz="4400" b="1" dirty="0" smtClean="0"/>
              <a:t>管教方式不当、亲子互动疏离等</a:t>
            </a:r>
            <a:endParaRPr lang="zh-CN" alt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79512" y="1340768"/>
            <a:ext cx="8964488" cy="5400600"/>
          </a:xfrm>
        </p:spPr>
        <p:txBody>
          <a:bodyPr>
            <a:normAutofit/>
          </a:bodyPr>
          <a:lstStyle/>
          <a:p>
            <a:pPr>
              <a:buNone/>
            </a:pPr>
            <a:r>
              <a:rPr lang="zh-CN" altLang="en-US" sz="2400" b="1" dirty="0" smtClean="0">
                <a:latin typeface="楷体_GB2312" pitchFamily="49" charset="-122"/>
                <a:ea typeface="楷体_GB2312" pitchFamily="49" charset="-122"/>
              </a:rPr>
              <a:t> </a:t>
            </a:r>
            <a:r>
              <a:rPr lang="zh-CN" altLang="en-US" sz="3900" b="1" dirty="0" smtClean="0">
                <a:effectLst>
                  <a:outerShdw blurRad="38100" dist="38100" dir="2700000" algn="tl">
                    <a:srgbClr val="C0C0C0"/>
                  </a:outerShdw>
                </a:effectLst>
                <a:latin typeface="楷体" panose="02010609060101010101" pitchFamily="49" charset="-122"/>
                <a:ea typeface="楷体" panose="02010609060101010101" pitchFamily="49" charset="-122"/>
              </a:rPr>
              <a:t>有关方面通过手机短信和新浪网进行了调查，3小时内共有3489人参加调查。 </a:t>
            </a:r>
            <a:r>
              <a:rPr lang="zh-CN" altLang="en-US" sz="3900" b="1" dirty="0" smtClean="0">
                <a:latin typeface="楷体" panose="02010609060101010101" pitchFamily="49" charset="-122"/>
                <a:ea typeface="楷体" panose="02010609060101010101" pitchFamily="49" charset="-122"/>
              </a:rPr>
              <a:t>     </a:t>
            </a:r>
            <a:endParaRPr lang="zh-CN" altLang="en-US" sz="3900" b="1" dirty="0" smtClean="0">
              <a:latin typeface="楷体" panose="02010609060101010101" pitchFamily="49" charset="-122"/>
              <a:ea typeface="楷体" panose="02010609060101010101" pitchFamily="49" charset="-122"/>
            </a:endParaRPr>
          </a:p>
          <a:p>
            <a:pPr>
              <a:buNone/>
            </a:pPr>
            <a:r>
              <a:rPr lang="zh-CN" altLang="en-US" sz="3500" b="1" dirty="0" smtClean="0">
                <a:solidFill>
                  <a:srgbClr val="FF0000"/>
                </a:solidFill>
                <a:latin typeface="楷体" panose="02010609060101010101" pitchFamily="49" charset="-122"/>
                <a:ea typeface="楷体" panose="02010609060101010101" pitchFamily="49" charset="-122"/>
              </a:rPr>
              <a:t>调查：</a:t>
            </a:r>
            <a:r>
              <a:rPr lang="zh-CN" altLang="en-US" sz="4800" b="1" baseline="8000" dirty="0" smtClean="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你认为“校园暴力”事件中，受害的学生应该怎么做？</a:t>
            </a:r>
            <a:r>
              <a:rPr lang="zh-CN" altLang="en-US" sz="4800" b="1" baseline="8000" dirty="0" smtClean="0">
                <a:solidFill>
                  <a:srgbClr val="FF9900"/>
                </a:solidFill>
                <a:effectLst>
                  <a:outerShdw blurRad="38100" dist="38100" dir="2700000" algn="tl">
                    <a:srgbClr val="C0C0C0"/>
                  </a:outerShdw>
                </a:effectLst>
                <a:latin typeface="楷体" panose="02010609060101010101" pitchFamily="49" charset="-122"/>
                <a:ea typeface="楷体" panose="02010609060101010101" pitchFamily="49" charset="-122"/>
              </a:rPr>
              <a:t> </a:t>
            </a:r>
            <a:endParaRPr lang="en-US" altLang="zh-CN" sz="4800" b="1" baseline="8000" dirty="0" smtClean="0">
              <a:solidFill>
                <a:srgbClr val="FF9900"/>
              </a:solidFill>
              <a:effectLst>
                <a:outerShdw blurRad="38100" dist="38100" dir="2700000" algn="tl">
                  <a:srgbClr val="C0C0C0"/>
                </a:outerShdw>
              </a:effectLst>
              <a:latin typeface="楷体" panose="02010609060101010101" pitchFamily="49" charset="-122"/>
              <a:ea typeface="楷体" panose="02010609060101010101" pitchFamily="49" charset="-122"/>
            </a:endParaRPr>
          </a:p>
          <a:p>
            <a:pPr>
              <a:buFontTx/>
              <a:buChar char="•"/>
            </a:pPr>
            <a:r>
              <a:rPr lang="zh-CN" altLang="en-US" sz="4400" b="1" dirty="0" smtClean="0">
                <a:solidFill>
                  <a:srgbClr val="FF0000"/>
                </a:solidFill>
                <a:latin typeface="楷体" panose="02010609060101010101" pitchFamily="49" charset="-122"/>
                <a:ea typeface="楷体" panose="02010609060101010101" pitchFamily="49" charset="-122"/>
              </a:rPr>
              <a:t>马上告诉家长和老师：63％ </a:t>
            </a:r>
            <a:endParaRPr lang="zh-CN" altLang="en-US" sz="4400" b="1" dirty="0" smtClean="0">
              <a:solidFill>
                <a:srgbClr val="FF0000"/>
              </a:solidFill>
              <a:latin typeface="楷体" panose="02010609060101010101" pitchFamily="49" charset="-122"/>
              <a:ea typeface="楷体" panose="02010609060101010101" pitchFamily="49" charset="-122"/>
            </a:endParaRPr>
          </a:p>
          <a:p>
            <a:pPr>
              <a:buFontTx/>
              <a:buChar char="•"/>
            </a:pPr>
            <a:r>
              <a:rPr lang="zh-CN" altLang="en-US" sz="3900" b="1" dirty="0" smtClean="0">
                <a:solidFill>
                  <a:srgbClr val="660033"/>
                </a:solidFill>
                <a:latin typeface="楷体" panose="02010609060101010101" pitchFamily="49" charset="-122"/>
                <a:ea typeface="楷体" panose="02010609060101010101" pitchFamily="49" charset="-122"/>
              </a:rPr>
              <a:t> 想办法找人帮自己报复：27％ </a:t>
            </a:r>
            <a:endParaRPr lang="zh-CN" altLang="en-US" sz="3900" b="1" dirty="0" smtClean="0">
              <a:solidFill>
                <a:srgbClr val="660033"/>
              </a:solidFill>
              <a:latin typeface="楷体" panose="02010609060101010101" pitchFamily="49" charset="-122"/>
              <a:ea typeface="楷体" panose="02010609060101010101" pitchFamily="49" charset="-122"/>
            </a:endParaRPr>
          </a:p>
          <a:p>
            <a:pPr>
              <a:buFontTx/>
              <a:buChar char="•"/>
            </a:pPr>
            <a:r>
              <a:rPr lang="zh-CN" altLang="en-US" sz="3900" b="1" dirty="0" smtClean="0">
                <a:solidFill>
                  <a:srgbClr val="660033"/>
                </a:solidFill>
                <a:latin typeface="楷体" panose="02010609060101010101" pitchFamily="49" charset="-122"/>
                <a:ea typeface="楷体" panose="02010609060101010101" pitchFamily="49" charset="-122"/>
              </a:rPr>
              <a:t> 忍气吞声，息事宁人：6％ </a:t>
            </a:r>
            <a:endParaRPr lang="zh-CN" altLang="en-US" sz="3900" b="1" dirty="0" smtClean="0">
              <a:solidFill>
                <a:srgbClr val="660033"/>
              </a:solidFill>
              <a:latin typeface="楷体" panose="02010609060101010101" pitchFamily="49" charset="-122"/>
              <a:ea typeface="楷体" panose="02010609060101010101" pitchFamily="49" charset="-122"/>
            </a:endParaRPr>
          </a:p>
          <a:p>
            <a:pPr>
              <a:buFontTx/>
              <a:buChar char="•"/>
            </a:pPr>
            <a:r>
              <a:rPr lang="zh-CN" altLang="en-US" sz="3900" b="1" dirty="0" smtClean="0">
                <a:solidFill>
                  <a:srgbClr val="660033"/>
                </a:solidFill>
                <a:latin typeface="楷体" panose="02010609060101010101" pitchFamily="49" charset="-122"/>
                <a:ea typeface="楷体" panose="02010609060101010101" pitchFamily="49" charset="-122"/>
              </a:rPr>
              <a:t> 加入他们的团伙，以求自保：4％ </a:t>
            </a:r>
            <a:endParaRPr lang="zh-CN" altLang="en-US" sz="3900" b="1" dirty="0" smtClean="0">
              <a:solidFill>
                <a:srgbClr val="660033"/>
              </a:solidFill>
              <a:latin typeface="楷体" panose="02010609060101010101" pitchFamily="49" charset="-122"/>
              <a:ea typeface="楷体" panose="02010609060101010101" pitchFamily="49" charset="-122"/>
            </a:endParaRPr>
          </a:p>
          <a:p>
            <a:pPr>
              <a:buNone/>
            </a:pPr>
            <a:endParaRPr lang="zh-CN" altLang="en-US" sz="3900" dirty="0">
              <a:latin typeface="楷体" panose="02010609060101010101" pitchFamily="49" charset="-122"/>
              <a:ea typeface="楷体" panose="02010609060101010101" pitchFamily="49" charset="-122"/>
            </a:endParaRPr>
          </a:p>
        </p:txBody>
      </p:sp>
      <p:sp>
        <p:nvSpPr>
          <p:cNvPr id="4" name="矩形 3"/>
          <p:cNvSpPr/>
          <p:nvPr/>
        </p:nvSpPr>
        <p:spPr>
          <a:xfrm>
            <a:off x="0" y="260648"/>
            <a:ext cx="922880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欺凌</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发生时，我们该如何应对</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p:cNvSpPr>
          <p:nvPr>
            <p:ph type="body" idx="4294967295"/>
          </p:nvPr>
        </p:nvSpPr>
        <p:spPr>
          <a:xfrm>
            <a:off x="974725" y="1412777"/>
            <a:ext cx="7269683" cy="2754412"/>
          </a:xfrm>
          <a:solidFill>
            <a:srgbClr val="CCFFFF"/>
          </a:solidFill>
          <a:ln cap="flat">
            <a:solidFill>
              <a:srgbClr val="660033"/>
            </a:solidFill>
            <a:miter lim="800000"/>
            <a:headEnd type="none" w="med" len="med"/>
            <a:tailEnd type="none" w="med" len="med"/>
          </a:ln>
        </p:spPr>
        <p:txBody>
          <a:bodyPr>
            <a:normAutofit fontScale="92500" lnSpcReduction="10000"/>
          </a:bodyPr>
          <a:lstStyle/>
          <a:p>
            <a:pPr marL="228600" indent="-228600">
              <a:spcBef>
                <a:spcPct val="0"/>
              </a:spcBef>
              <a:buFontTx/>
              <a:buNone/>
            </a:pPr>
            <a:r>
              <a:rPr lang="zh-CN" altLang="en-US" sz="6600" b="1" dirty="0" smtClean="0">
                <a:solidFill>
                  <a:srgbClr val="660033"/>
                </a:solidFill>
                <a:latin typeface="华文楷体" panose="02010600040101010101" pitchFamily="2" charset="-122"/>
                <a:ea typeface="华文楷体" panose="02010600040101010101" pitchFamily="2" charset="-122"/>
              </a:rPr>
              <a:t> </a:t>
            </a:r>
            <a:r>
              <a:rPr lang="en-US" sz="6600" b="1" dirty="0" smtClean="0">
                <a:solidFill>
                  <a:srgbClr val="FF0000"/>
                </a:solidFill>
                <a:latin typeface="楷体" panose="02010609060101010101" pitchFamily="49" charset="-122"/>
                <a:ea typeface="楷体" panose="02010609060101010101" pitchFamily="49" charset="-122"/>
              </a:rPr>
              <a:t>27</a:t>
            </a:r>
            <a:r>
              <a:rPr lang="zh-CN" altLang="en-US" sz="6600" b="1" dirty="0" smtClean="0">
                <a:solidFill>
                  <a:srgbClr val="FF0000"/>
                </a:solidFill>
                <a:latin typeface="楷体" panose="02010609060101010101" pitchFamily="49" charset="-122"/>
                <a:ea typeface="楷体" panose="02010609060101010101" pitchFamily="49" charset="-122"/>
              </a:rPr>
              <a:t>％ 的人想办法找人帮自己报复，你认为对吗</a:t>
            </a:r>
            <a:r>
              <a:rPr lang="en-US" sz="6600" b="1" dirty="0" smtClean="0">
                <a:solidFill>
                  <a:srgbClr val="FF0000"/>
                </a:solidFill>
                <a:latin typeface="楷体" panose="02010609060101010101" pitchFamily="49" charset="-122"/>
                <a:ea typeface="楷体" panose="02010609060101010101" pitchFamily="49" charset="-122"/>
              </a:rPr>
              <a:t>?</a:t>
            </a:r>
            <a:endParaRPr lang="en-US" sz="6600" b="1" dirty="0" smtClean="0">
              <a:solidFill>
                <a:srgbClr val="FF00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4066">
                                            <p:bg/>
                                          </p:spTgt>
                                        </p:tgtEl>
                                        <p:attrNameLst>
                                          <p:attrName>style.visibility</p:attrName>
                                        </p:attrNameLst>
                                      </p:cBhvr>
                                      <p:to>
                                        <p:strVal val="visible"/>
                                      </p:to>
                                    </p:set>
                                    <p:animEffect transition="in" filter="circle(in)">
                                      <p:cBhvr>
                                        <p:cTn id="7" dur="2000"/>
                                        <p:tgtEl>
                                          <p:spTgt spid="344066">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4066">
                                            <p:txEl>
                                              <p:pRg st="0" end="0"/>
                                            </p:txEl>
                                          </p:spTgt>
                                        </p:tgtEl>
                                        <p:attrNameLst>
                                          <p:attrName>style.visibility</p:attrName>
                                        </p:attrNameLst>
                                      </p:cBhvr>
                                      <p:to>
                                        <p:strVal val="visible"/>
                                      </p:to>
                                    </p:set>
                                    <p:animEffect transition="in" filter="circle(in)">
                                      <p:cBhvr>
                                        <p:cTn id="12" dur="2000"/>
                                        <p:tgtEl>
                                          <p:spTgt spid="3440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animBg="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idx="1"/>
          </p:nvPr>
        </p:nvSpPr>
        <p:spPr>
          <a:xfrm>
            <a:off x="250825" y="260350"/>
            <a:ext cx="8713788" cy="6597650"/>
          </a:xfrm>
        </p:spPr>
        <p:txBody>
          <a:bodyPr/>
          <a:lstStyle/>
          <a:p>
            <a:pPr marL="812800" indent="-812800" eaLnBrk="1" hangingPunct="1">
              <a:buFontTx/>
              <a:buNone/>
            </a:pPr>
            <a:r>
              <a:rPr lang="zh-CN" altLang="zh-CN" b="1" dirty="0" smtClean="0"/>
              <a:t>以暴制暴</a:t>
            </a:r>
            <a:endParaRPr lang="zh-CN" altLang="en-US" dirty="0" smtClean="0"/>
          </a:p>
          <a:p>
            <a:pPr marL="812800" indent="-812800" eaLnBrk="1" hangingPunct="1"/>
            <a:r>
              <a:rPr lang="zh-CN" altLang="en-US" b="1" dirty="0" smtClean="0">
                <a:latin typeface="楷体" panose="02010609060101010101" pitchFamily="49" charset="-122"/>
                <a:ea typeface="楷体" panose="02010609060101010101" pitchFamily="49" charset="-122"/>
              </a:rPr>
              <a:t>一个初二学生用一把削笔刀杀死两名同学，刺伤四名同学。据当地媒体报道，被刺杀的几名学生中有人曾向凶犯索要“保护费”。 </a:t>
            </a:r>
            <a:endParaRPr lang="zh-CN" altLang="en-US" b="1" dirty="0" smtClean="0">
              <a:latin typeface="楷体" panose="02010609060101010101" pitchFamily="49" charset="-122"/>
              <a:ea typeface="楷体" panose="02010609060101010101" pitchFamily="49" charset="-122"/>
            </a:endParaRPr>
          </a:p>
          <a:p>
            <a:pPr marL="812800" indent="-812800" eaLnBrk="1" hangingPunct="1">
              <a:buFontTx/>
              <a:buNone/>
            </a:pPr>
            <a:endParaRPr lang="en-US" altLang="zh-CN" b="1" dirty="0" smtClean="0"/>
          </a:p>
        </p:txBody>
      </p:sp>
      <p:pic>
        <p:nvPicPr>
          <p:cNvPr id="11267" name="Picture 4" descr="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0" y="2862263"/>
            <a:ext cx="4176713"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55913"/>
            <a:ext cx="388937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fade">
                                      <p:cBhvr>
                                        <p:cTn id="7" dur="1000"/>
                                        <p:tgtEl>
                                          <p:spTgt spid="51202">
                                            <p:txEl>
                                              <p:pRg st="0" end="0"/>
                                            </p:txEl>
                                          </p:spTgt>
                                        </p:tgtEl>
                                      </p:cBhvr>
                                    </p:animEffect>
                                    <p:anim calcmode="lin" valueType="num">
                                      <p:cBhvr>
                                        <p:cTn id="8" dur="10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0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1202">
                                            <p:txEl>
                                              <p:pRg st="1" end="1"/>
                                            </p:txEl>
                                          </p:spTgt>
                                        </p:tgtEl>
                                        <p:attrNameLst>
                                          <p:attrName>style.visibility</p:attrName>
                                        </p:attrNameLst>
                                      </p:cBhvr>
                                      <p:to>
                                        <p:strVal val="visible"/>
                                      </p:to>
                                    </p:set>
                                    <p:animEffect transition="in" filter="fade">
                                      <p:cBhvr>
                                        <p:cTn id="13" dur="1000"/>
                                        <p:tgtEl>
                                          <p:spTgt spid="51202">
                                            <p:txEl>
                                              <p:pRg st="1" end="1"/>
                                            </p:txEl>
                                          </p:spTgt>
                                        </p:tgtEl>
                                      </p:cBhvr>
                                    </p:animEffect>
                                    <p:anim calcmode="lin" valueType="num">
                                      <p:cBhvr>
                                        <p:cTn id="14"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p:txBody>
          <a:bodyPr/>
          <a:lstStyle/>
          <a:p>
            <a:pPr marL="0" indent="0" eaLnBrk="1" hangingPunct="1">
              <a:buNone/>
            </a:pPr>
            <a:r>
              <a:rPr lang="zh-CN" altLang="en-US" dirty="0" smtClean="0"/>
              <a:t>　　</a:t>
            </a:r>
            <a:endParaRPr lang="zh-CN" altLang="en-US" dirty="0" smtClean="0"/>
          </a:p>
        </p:txBody>
      </p:sp>
      <p:sp>
        <p:nvSpPr>
          <p:cNvPr id="33795" name="Rectangle 4"/>
          <p:cNvSpPr>
            <a:spLocks noChangeArrowheads="1"/>
          </p:cNvSpPr>
          <p:nvPr/>
        </p:nvSpPr>
        <p:spPr bwMode="auto">
          <a:xfrm>
            <a:off x="359024" y="2357430"/>
            <a:ext cx="878497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8700" anchor="ctr">
            <a:spAutoFit/>
          </a:bodyPr>
          <a:lstStyle/>
          <a:p>
            <a:r>
              <a:rPr lang="en-US" altLang="zh-CN" sz="4000" b="1" dirty="0">
                <a:solidFill>
                  <a:srgbClr val="0000FF"/>
                </a:solidFill>
                <a:latin typeface="楷体" panose="02010609060101010101" pitchFamily="49" charset="-122"/>
                <a:ea typeface="楷体" panose="02010609060101010101" pitchFamily="49" charset="-122"/>
              </a:rPr>
              <a:t>(1)</a:t>
            </a:r>
            <a:r>
              <a:rPr lang="zh-CN" altLang="en-US" sz="4000" b="1" dirty="0">
                <a:solidFill>
                  <a:srgbClr val="0000FF"/>
                </a:solidFill>
                <a:latin typeface="楷体" panose="02010609060101010101" pitchFamily="49" charset="-122"/>
                <a:ea typeface="楷体" panose="02010609060101010101" pitchFamily="49" charset="-122"/>
              </a:rPr>
              <a:t>安全第一，预防为主 </a:t>
            </a:r>
            <a:endParaRPr lang="zh-CN" altLang="en-US" sz="4000" b="1" dirty="0">
              <a:solidFill>
                <a:srgbClr val="0000FF"/>
              </a:solidFill>
              <a:latin typeface="楷体" panose="02010609060101010101" pitchFamily="49" charset="-122"/>
              <a:ea typeface="楷体" panose="02010609060101010101" pitchFamily="49" charset="-122"/>
            </a:endParaRPr>
          </a:p>
          <a:p>
            <a:r>
              <a:rPr lang="zh-CN" altLang="en-US" sz="4000" b="1" dirty="0" smtClean="0">
                <a:latin typeface="楷体" panose="02010609060101010101" pitchFamily="49" charset="-122"/>
                <a:ea typeface="楷体" panose="02010609060101010101" pitchFamily="49" charset="-122"/>
              </a:rPr>
              <a:t>与</a:t>
            </a:r>
            <a:r>
              <a:rPr lang="zh-CN" altLang="en-US" sz="4000" b="1" dirty="0">
                <a:latin typeface="楷体" panose="02010609060101010101" pitchFamily="49" charset="-122"/>
                <a:ea typeface="楷体" panose="02010609060101010101" pitchFamily="49" charset="-122"/>
              </a:rPr>
              <a:t>同学友好相处</a:t>
            </a:r>
            <a:r>
              <a:rPr lang="zh-CN" altLang="en-US" sz="4000" b="1" dirty="0" smtClean="0">
                <a:latin typeface="楷体" panose="02010609060101010101" pitchFamily="49" charset="-122"/>
                <a:ea typeface="楷体" panose="02010609060101010101" pitchFamily="49" charset="-122"/>
              </a:rPr>
              <a:t>。</a:t>
            </a:r>
            <a:endParaRPr lang="zh-CN" altLang="en-US" sz="4000" b="1" dirty="0">
              <a:latin typeface="楷体" panose="02010609060101010101" pitchFamily="49" charset="-122"/>
              <a:ea typeface="楷体" panose="02010609060101010101" pitchFamily="49" charset="-122"/>
            </a:endParaRPr>
          </a:p>
          <a:p>
            <a:r>
              <a:rPr lang="zh-CN" altLang="en-US" sz="4000" b="1" dirty="0" smtClean="0">
                <a:latin typeface="楷体" panose="02010609060101010101" pitchFamily="49" charset="-122"/>
                <a:ea typeface="楷体" panose="02010609060101010101" pitchFamily="49" charset="-122"/>
              </a:rPr>
              <a:t>避免</a:t>
            </a:r>
            <a:r>
              <a:rPr lang="zh-CN" altLang="en-US" sz="4000" b="1" dirty="0">
                <a:latin typeface="楷体" panose="02010609060101010101" pitchFamily="49" charset="-122"/>
                <a:ea typeface="楷体" panose="02010609060101010101" pitchFamily="49" charset="-122"/>
              </a:rPr>
              <a:t>自己成为施暴者的目标</a:t>
            </a:r>
            <a:r>
              <a:rPr lang="zh-CN" altLang="en-US" sz="4000" b="1" dirty="0" smtClean="0">
                <a:latin typeface="楷体" panose="02010609060101010101" pitchFamily="49" charset="-122"/>
                <a:ea typeface="楷体" panose="02010609060101010101" pitchFamily="49" charset="-122"/>
              </a:rPr>
              <a:t>。</a:t>
            </a:r>
            <a:endParaRPr lang="zh-CN" altLang="en-US" sz="4000" b="1" dirty="0">
              <a:latin typeface="楷体" panose="02010609060101010101" pitchFamily="49" charset="-122"/>
              <a:ea typeface="楷体" panose="02010609060101010101" pitchFamily="49" charset="-122"/>
            </a:endParaRPr>
          </a:p>
          <a:p>
            <a:r>
              <a:rPr lang="zh-CN" altLang="en-US" sz="4000" b="1" dirty="0" smtClean="0">
                <a:latin typeface="楷体" panose="02010609060101010101" pitchFamily="49" charset="-122"/>
                <a:ea typeface="楷体" panose="02010609060101010101" pitchFamily="49" charset="-122"/>
              </a:rPr>
              <a:t>养成</a:t>
            </a:r>
            <a:r>
              <a:rPr lang="zh-CN" altLang="en-US" sz="4000" b="1" dirty="0">
                <a:latin typeface="楷体" panose="02010609060101010101" pitchFamily="49" charset="-122"/>
                <a:ea typeface="楷体" panose="02010609060101010101" pitchFamily="49" charset="-122"/>
              </a:rPr>
              <a:t>善于观察的好习惯</a:t>
            </a:r>
            <a:r>
              <a:rPr lang="zh-CN" altLang="en-US" sz="4000" b="1" dirty="0" smtClean="0">
                <a:latin typeface="楷体" panose="02010609060101010101" pitchFamily="49" charset="-122"/>
                <a:ea typeface="楷体" panose="02010609060101010101" pitchFamily="49" charset="-122"/>
              </a:rPr>
              <a:t>。</a:t>
            </a:r>
            <a:endParaRPr lang="zh-CN" altLang="en-US" sz="4000" b="1" dirty="0">
              <a:latin typeface="楷体" panose="02010609060101010101" pitchFamily="49" charset="-122"/>
              <a:ea typeface="楷体" panose="02010609060101010101" pitchFamily="49" charset="-122"/>
            </a:endParaRPr>
          </a:p>
        </p:txBody>
      </p:sp>
      <p:sp>
        <p:nvSpPr>
          <p:cNvPr id="4" name="矩形 3"/>
          <p:cNvSpPr/>
          <p:nvPr/>
        </p:nvSpPr>
        <p:spPr>
          <a:xfrm>
            <a:off x="500034" y="1000108"/>
            <a:ext cx="714170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杜绝校园欺凌重在预防</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p:txBody>
          <a:bodyPr/>
          <a:lstStyle/>
          <a:p>
            <a:pPr marL="0" indent="0" eaLnBrk="1" hangingPunct="1">
              <a:buNone/>
            </a:pPr>
            <a:r>
              <a:rPr lang="zh-CN" altLang="en-US" dirty="0" smtClean="0"/>
              <a:t>　　</a:t>
            </a:r>
            <a:endParaRPr lang="zh-CN" altLang="en-US" dirty="0" smtClean="0"/>
          </a:p>
        </p:txBody>
      </p:sp>
      <p:sp>
        <p:nvSpPr>
          <p:cNvPr id="34819" name="Rectangle 4"/>
          <p:cNvSpPr>
            <a:spLocks noChangeArrowheads="1"/>
          </p:cNvSpPr>
          <p:nvPr/>
        </p:nvSpPr>
        <p:spPr bwMode="auto">
          <a:xfrm>
            <a:off x="140828" y="249964"/>
            <a:ext cx="903649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8700" anchor="ctr">
            <a:spAutoFit/>
          </a:bodyPr>
          <a:lstStyle/>
          <a:p>
            <a:r>
              <a:rPr lang="en-US" altLang="zh-CN" sz="3200" b="1" dirty="0">
                <a:solidFill>
                  <a:srgbClr val="FF5050"/>
                </a:solidFill>
                <a:latin typeface="楷体" panose="02010609060101010101" pitchFamily="49" charset="-122"/>
                <a:ea typeface="楷体" panose="02010609060101010101" pitchFamily="49" charset="-122"/>
              </a:rPr>
              <a:t>(</a:t>
            </a:r>
            <a:r>
              <a:rPr lang="en-US" altLang="zh-CN" sz="3600" b="1" dirty="0">
                <a:solidFill>
                  <a:srgbClr val="FF5050"/>
                </a:solidFill>
                <a:latin typeface="楷体" panose="02010609060101010101" pitchFamily="49" charset="-122"/>
                <a:ea typeface="楷体" panose="02010609060101010101" pitchFamily="49" charset="-122"/>
              </a:rPr>
              <a:t>2)</a:t>
            </a:r>
            <a:r>
              <a:rPr lang="zh-CN" altLang="en-US" sz="3600" b="1" dirty="0">
                <a:solidFill>
                  <a:srgbClr val="FF5050"/>
                </a:solidFill>
                <a:latin typeface="楷体" panose="02010609060101010101" pitchFamily="49" charset="-122"/>
                <a:ea typeface="楷体" panose="02010609060101010101" pitchFamily="49" charset="-122"/>
              </a:rPr>
              <a:t>应对暴力，临危不乱 </a:t>
            </a:r>
            <a:endParaRPr lang="zh-CN" altLang="en-US" sz="3600" b="1" dirty="0">
              <a:solidFill>
                <a:srgbClr val="FF5050"/>
              </a:solidFill>
              <a:latin typeface="楷体" panose="02010609060101010101" pitchFamily="49" charset="-122"/>
              <a:ea typeface="楷体" panose="02010609060101010101" pitchFamily="49" charset="-122"/>
            </a:endParaRPr>
          </a:p>
          <a:p>
            <a:r>
              <a:rPr lang="zh-CN" altLang="en-US" sz="3600" b="1" dirty="0" smtClean="0">
                <a:solidFill>
                  <a:srgbClr val="0000FF"/>
                </a:solidFill>
                <a:latin typeface="楷体" panose="02010609060101010101" pitchFamily="49" charset="-122"/>
                <a:ea typeface="楷体" panose="02010609060101010101" pitchFamily="49" charset="-122"/>
              </a:rPr>
              <a:t>遭受</a:t>
            </a:r>
            <a:r>
              <a:rPr lang="zh-CN" altLang="en-US" sz="3600" b="1" dirty="0">
                <a:solidFill>
                  <a:srgbClr val="0000FF"/>
                </a:solidFill>
                <a:latin typeface="楷体" panose="02010609060101010101" pitchFamily="49" charset="-122"/>
                <a:ea typeface="楷体" panose="02010609060101010101" pitchFamily="49" charset="-122"/>
                <a:hlinkClick r:id="rId1" action="ppaction://hlinkfile"/>
              </a:rPr>
              <a:t>语言暴力时</a:t>
            </a:r>
            <a:r>
              <a:rPr lang="zh-CN" altLang="en-US" sz="3600" b="1" dirty="0" smtClean="0">
                <a:solidFill>
                  <a:srgbClr val="0000FF"/>
                </a:solidFill>
                <a:latin typeface="楷体" panose="02010609060101010101" pitchFamily="49" charset="-122"/>
                <a:ea typeface="楷体" panose="02010609060101010101" pitchFamily="49" charset="-122"/>
                <a:hlinkClick r:id="rId1" action="ppaction://hlinkfile"/>
              </a:rPr>
              <a:t>的应对 </a:t>
            </a:r>
            <a:endParaRPr lang="zh-CN" altLang="en-US" sz="3600" b="1" dirty="0">
              <a:solidFill>
                <a:srgbClr val="0000FF"/>
              </a:solidFill>
              <a:latin typeface="楷体" panose="02010609060101010101" pitchFamily="49" charset="-122"/>
              <a:ea typeface="楷体" panose="02010609060101010101" pitchFamily="49" charset="-122"/>
            </a:endParaRPr>
          </a:p>
          <a:p>
            <a:r>
              <a:rPr lang="zh-CN" altLang="en-US" sz="3600" b="1" dirty="0" smtClean="0">
                <a:latin typeface="楷体" panose="02010609060101010101" pitchFamily="49" charset="-122"/>
                <a:ea typeface="楷体" panose="02010609060101010101" pitchFamily="49" charset="-122"/>
              </a:rPr>
              <a:t>应对语言暴力，我们通常可以采取以下方式：</a:t>
            </a:r>
            <a:endParaRPr lang="zh-CN" altLang="en-US" sz="3600" b="1" dirty="0" smtClean="0">
              <a:latin typeface="楷体" panose="02010609060101010101" pitchFamily="49" charset="-122"/>
              <a:ea typeface="楷体" panose="02010609060101010101" pitchFamily="49" charset="-122"/>
            </a:endParaRPr>
          </a:p>
          <a:p>
            <a:r>
              <a:rPr lang="zh-CN" altLang="en-US" sz="3600" b="1" dirty="0" smtClean="0">
                <a:latin typeface="楷体" panose="02010609060101010101" pitchFamily="49" charset="-122"/>
                <a:ea typeface="楷体" panose="02010609060101010101" pitchFamily="49" charset="-122"/>
              </a:rPr>
              <a:t>一是淡然处之。二是自我反省。三是无畏回应。四是肯定自己。五是调整心理。六是法律维权。 </a:t>
            </a:r>
            <a:endParaRPr lang="zh-CN" altLang="en-US" sz="3600" b="1" dirty="0" smtClean="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642910" y="214290"/>
          <a:ext cx="7715304" cy="6500858"/>
        </p:xfrm>
        <a:graphic>
          <a:graphicData uri="http://schemas.openxmlformats.org/drawingml/2006/table">
            <a:tbl>
              <a:tblPr/>
              <a:tblGrid>
                <a:gridCol w="3857652"/>
                <a:gridCol w="3857652"/>
              </a:tblGrid>
              <a:tr h="6500858">
                <a:tc>
                  <a:txBody>
                    <a:bodyPr/>
                    <a:lstStyle/>
                    <a:p>
                      <a:pPr algn="just">
                        <a:spcAft>
                          <a:spcPts val="0"/>
                        </a:spcAft>
                      </a:pPr>
                      <a:r>
                        <a:rPr lang="zh-CN" sz="1600" b="1" kern="100" dirty="0">
                          <a:latin typeface="Calibri" panose="020F0502020204030204"/>
                          <a:ea typeface="宋体" panose="02010600030101010101" pitchFamily="2" charset="-122"/>
                          <a:cs typeface="Times New Roman" panose="02020603050405020304"/>
                        </a:rPr>
                        <a:t>生：你是个傻</a:t>
                      </a:r>
                      <a:r>
                        <a:rPr lang="en-US" sz="1600" b="1" kern="100" dirty="0">
                          <a:latin typeface="Calibri" panose="020F0502020204030204"/>
                          <a:ea typeface="宋体" panose="02010600030101010101" pitchFamily="2" charset="-122"/>
                          <a:cs typeface="Times New Roman" panose="02020603050405020304"/>
                        </a:rPr>
                        <a:t>X</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师：你说啥？</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生：你是傻</a:t>
                      </a:r>
                      <a:r>
                        <a:rPr lang="en-US" sz="1600" b="1" kern="100" dirty="0">
                          <a:latin typeface="Calibri" panose="020F0502020204030204"/>
                          <a:ea typeface="宋体" panose="02010600030101010101" pitchFamily="2" charset="-122"/>
                          <a:cs typeface="Times New Roman" panose="02020603050405020304"/>
                        </a:rPr>
                        <a:t>X</a:t>
                      </a:r>
                      <a:r>
                        <a:rPr lang="zh-CN" sz="1600" b="1" kern="100" dirty="0">
                          <a:latin typeface="Calibri" panose="020F0502020204030204"/>
                          <a:ea typeface="宋体" panose="02010600030101010101" pitchFamily="2" charset="-122"/>
                          <a:cs typeface="Times New Roman" panose="02020603050405020304"/>
                        </a:rPr>
                        <a:t>啊</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师：你才是傻</a:t>
                      </a:r>
                      <a:r>
                        <a:rPr lang="en-US" sz="1600" b="1" kern="100" dirty="0">
                          <a:latin typeface="Calibri" panose="020F0502020204030204"/>
                          <a:ea typeface="宋体" panose="02010600030101010101" pitchFamily="2" charset="-122"/>
                          <a:cs typeface="Times New Roman" panose="02020603050405020304"/>
                        </a:rPr>
                        <a:t>X</a:t>
                      </a:r>
                      <a:r>
                        <a:rPr lang="zh-CN" sz="1600" b="1" kern="100" dirty="0">
                          <a:latin typeface="Calibri" panose="020F0502020204030204"/>
                          <a:ea typeface="宋体" panose="02010600030101010101" pitchFamily="2" charset="-122"/>
                          <a:cs typeface="Times New Roman" panose="02020603050405020304"/>
                        </a:rPr>
                        <a:t>（手指着）</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生：你是丑八怪</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师：这让我很受伤</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生：对啊，我就喜欢这样</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师：我可不好惹的</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生：好啊，小矮子</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师：我可比你高！你们都闭嘴！</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生：（下边的学生笑）</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师：你再叫我一次傻</a:t>
                      </a:r>
                      <a:r>
                        <a:rPr lang="en-US" sz="1600" b="1" kern="100" dirty="0">
                          <a:latin typeface="Calibri" panose="020F0502020204030204"/>
                          <a:ea typeface="宋体" panose="02010600030101010101" pitchFamily="2" charset="-122"/>
                          <a:cs typeface="Times New Roman" panose="02020603050405020304"/>
                        </a:rPr>
                        <a:t>X</a:t>
                      </a:r>
                      <a:r>
                        <a:rPr lang="zh-CN" sz="1600" b="1" kern="100" dirty="0">
                          <a:latin typeface="Calibri" panose="020F0502020204030204"/>
                          <a:ea typeface="宋体" panose="02010600030101010101" pitchFamily="2" charset="-122"/>
                          <a:cs typeface="Times New Roman" panose="02020603050405020304"/>
                        </a:rPr>
                        <a:t>，我就一脚旋风踢提到你脸上</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生：我好怕怕。说得好像穿着这种衣服可以做到一样</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师：这一身衣服明明很好看的，好吗？</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生：格子衬衫加毛衣背心，好酷哦</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师：哼，你有眼睛，看得可真清楚……不要这么苛刻</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生：我讨厌你的脸</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师：别这么没有素质</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生：我也很讨厌你这种金发人</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师：（受不了了，大叫）</a:t>
                      </a:r>
                      <a:endParaRPr lang="zh-CN" sz="1600" kern="100" dirty="0">
                        <a:latin typeface="Calibri" panose="020F0502020204030204"/>
                        <a:ea typeface="宋体" panose="02010600030101010101" pitchFamily="2" charset="-122"/>
                        <a:cs typeface="Times New Roman" panose="02020603050405020304"/>
                      </a:endParaRPr>
                    </a:p>
                  </a:txBody>
                  <a:tcPr marL="55953" marR="55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b="1" kern="100" dirty="0">
                          <a:latin typeface="Calibri" panose="020F0502020204030204"/>
                          <a:ea typeface="宋体" panose="02010600030101010101" pitchFamily="2" charset="-122"/>
                          <a:cs typeface="Times New Roman" panose="02020603050405020304"/>
                        </a:rPr>
                        <a:t>生：傻</a:t>
                      </a:r>
                      <a:r>
                        <a:rPr lang="en-US" sz="1600" b="1" kern="100" dirty="0">
                          <a:latin typeface="Calibri" panose="020F0502020204030204"/>
                          <a:ea typeface="宋体" panose="02010600030101010101" pitchFamily="2" charset="-122"/>
                          <a:cs typeface="Times New Roman" panose="02020603050405020304"/>
                        </a:rPr>
                        <a:t>X</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师：哦，你认为我是傻</a:t>
                      </a:r>
                      <a:r>
                        <a:rPr lang="en-US" sz="1600" b="1" kern="100" dirty="0">
                          <a:latin typeface="Calibri" panose="020F0502020204030204"/>
                          <a:ea typeface="宋体" panose="02010600030101010101" pitchFamily="2" charset="-122"/>
                          <a:cs typeface="Times New Roman" panose="02020603050405020304"/>
                        </a:rPr>
                        <a:t>X</a:t>
                      </a:r>
                      <a:r>
                        <a:rPr lang="zh-CN" sz="1600" b="1" kern="100" dirty="0">
                          <a:latin typeface="Calibri" panose="020F0502020204030204"/>
                          <a:ea typeface="宋体" panose="02010600030101010101" pitchFamily="2" charset="-122"/>
                          <a:cs typeface="Times New Roman" panose="02020603050405020304"/>
                        </a:rPr>
                        <a:t>吗？</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生：对啊</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师：有时我的确会做一些傻事，你说的没错</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生：对啊，你一直在犯傻</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师：我知道。而你这么聪明，你太幸运了！</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生：对啊</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师：你真是棒呆了</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生：谢谢。而你恰恰相反</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师：我知道，这一点我们早就达成了共识。听我说，我的开心并不取决于你是否认同我，你再怎么讨厌我，我还是很开心呀</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生：</a:t>
                      </a:r>
                      <a:r>
                        <a:rPr lang="en-US" sz="1600" b="1" kern="100" dirty="0">
                          <a:latin typeface="Calibri" panose="020F0502020204030204"/>
                          <a:ea typeface="宋体" panose="02010600030101010101" pitchFamily="2" charset="-122"/>
                          <a:cs typeface="Times New Roman" panose="02020603050405020304"/>
                        </a:rPr>
                        <a:t>OK</a:t>
                      </a:r>
                      <a:r>
                        <a:rPr lang="zh-CN" sz="1600" b="1" kern="100" dirty="0">
                          <a:latin typeface="Calibri" panose="020F0502020204030204"/>
                          <a:ea typeface="宋体" panose="02010600030101010101" pitchFamily="2" charset="-122"/>
                          <a:cs typeface="Times New Roman" panose="02020603050405020304"/>
                        </a:rPr>
                        <a:t>（女生有些不知该如何继续下去……）</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师：而且我也会一如既往对你好的，小甜心</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生：</a:t>
                      </a:r>
                      <a:r>
                        <a:rPr lang="en-US" sz="1600" b="1" kern="100" dirty="0">
                          <a:latin typeface="Calibri" panose="020F0502020204030204"/>
                          <a:ea typeface="宋体" panose="02010600030101010101" pitchFamily="2" charset="-122"/>
                          <a:cs typeface="Times New Roman" panose="02020603050405020304"/>
                        </a:rPr>
                        <a:t>OK</a:t>
                      </a:r>
                      <a:r>
                        <a:rPr lang="zh-CN" sz="1600" b="1" kern="100" dirty="0">
                          <a:latin typeface="Calibri" panose="020F0502020204030204"/>
                          <a:ea typeface="宋体" panose="02010600030101010101" pitchFamily="2" charset="-122"/>
                          <a:cs typeface="Times New Roman" panose="02020603050405020304"/>
                        </a:rPr>
                        <a:t>（女生有些不知所措……）不要用这种语气跟我说话</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师：难道她不可爱吗？</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生：我该说谢谢吗？</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师：不客气</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生：……</a:t>
                      </a:r>
                      <a:endParaRPr lang="zh-CN" sz="1600" kern="100" dirty="0">
                        <a:latin typeface="Calibri" panose="020F0502020204030204"/>
                        <a:ea typeface="宋体" panose="02010600030101010101" pitchFamily="2" charset="-122"/>
                        <a:cs typeface="Times New Roman" panose="02020603050405020304"/>
                      </a:endParaRPr>
                    </a:p>
                    <a:p>
                      <a:pPr algn="just">
                        <a:spcAft>
                          <a:spcPts val="0"/>
                        </a:spcAft>
                      </a:pPr>
                      <a:r>
                        <a:rPr lang="zh-CN" sz="1600" b="1" kern="100" dirty="0">
                          <a:latin typeface="Calibri" panose="020F0502020204030204"/>
                          <a:ea typeface="宋体" panose="02010600030101010101" pitchFamily="2" charset="-122"/>
                          <a:cs typeface="Times New Roman" panose="02020603050405020304"/>
                        </a:rPr>
                        <a:t>师：我赢了，把掌声送给我</a:t>
                      </a:r>
                      <a:endParaRPr lang="zh-CN" sz="1600" kern="100" dirty="0">
                        <a:latin typeface="Calibri" panose="020F0502020204030204"/>
                        <a:ea typeface="宋体" panose="02010600030101010101" pitchFamily="2" charset="-122"/>
                        <a:cs typeface="Times New Roman" panose="02020603050405020304"/>
                      </a:endParaRPr>
                    </a:p>
                  </a:txBody>
                  <a:tcPr marL="55953" marR="55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285728"/>
            <a:ext cx="8472518" cy="5840435"/>
          </a:xfrm>
        </p:spPr>
        <p:txBody>
          <a:bodyPr>
            <a:normAutofit/>
          </a:bodyPr>
          <a:lstStyle/>
          <a:p>
            <a:r>
              <a:rPr lang="zh-CN" altLang="en-US" b="1" dirty="0" smtClean="0">
                <a:solidFill>
                  <a:srgbClr val="0000FF"/>
                </a:solidFill>
                <a:latin typeface="楷体" panose="02010609060101010101" pitchFamily="49" charset="-122"/>
                <a:ea typeface="楷体" panose="02010609060101010101" pitchFamily="49" charset="-122"/>
              </a:rPr>
              <a:t>遭受</a:t>
            </a:r>
            <a:r>
              <a:rPr lang="zh-CN" altLang="en-US" b="1" dirty="0" smtClean="0">
                <a:solidFill>
                  <a:srgbClr val="0000FF"/>
                </a:solidFill>
                <a:latin typeface="楷体" panose="02010609060101010101" pitchFamily="49" charset="-122"/>
                <a:ea typeface="楷体" panose="02010609060101010101" pitchFamily="49" charset="-122"/>
              </a:rPr>
              <a:t>身体</a:t>
            </a:r>
            <a:r>
              <a:rPr lang="zh-CN" altLang="en-US" b="1" dirty="0" smtClean="0">
                <a:solidFill>
                  <a:srgbClr val="0000FF"/>
                </a:solidFill>
                <a:latin typeface="楷体" panose="02010609060101010101" pitchFamily="49" charset="-122"/>
                <a:ea typeface="楷体" panose="02010609060101010101" pitchFamily="49" charset="-122"/>
              </a:rPr>
              <a:t>暴力</a:t>
            </a:r>
            <a:r>
              <a:rPr lang="zh-CN" altLang="en-US" b="1" dirty="0" smtClean="0">
                <a:solidFill>
                  <a:srgbClr val="0000FF"/>
                </a:solidFill>
                <a:latin typeface="楷体" panose="02010609060101010101" pitchFamily="49" charset="-122"/>
                <a:ea typeface="楷体" panose="02010609060101010101" pitchFamily="49" charset="-122"/>
              </a:rPr>
              <a:t>时的自救 </a:t>
            </a:r>
            <a:endParaRPr lang="zh-CN" altLang="en-US" b="1" dirty="0" smtClean="0">
              <a:solidFill>
                <a:srgbClr val="0000FF"/>
              </a:solidFill>
              <a:latin typeface="楷体" panose="02010609060101010101" pitchFamily="49" charset="-122"/>
              <a:ea typeface="楷体" panose="02010609060101010101" pitchFamily="49" charset="-122"/>
            </a:endParaRPr>
          </a:p>
          <a:p>
            <a:r>
              <a:rPr lang="zh-CN" altLang="en-US" b="1" dirty="0" smtClean="0">
                <a:latin typeface="楷体" panose="02010609060101010101" pitchFamily="49" charset="-122"/>
                <a:ea typeface="楷体" panose="02010609060101010101" pitchFamily="49" charset="-122"/>
              </a:rPr>
              <a:t>一是找机会逃跑。</a:t>
            </a:r>
            <a:endParaRPr lang="en-US" altLang="zh-CN" b="1" dirty="0" smtClean="0">
              <a:latin typeface="楷体" panose="02010609060101010101" pitchFamily="49" charset="-122"/>
              <a:ea typeface="楷体" panose="02010609060101010101" pitchFamily="49" charset="-122"/>
            </a:endParaRPr>
          </a:p>
          <a:p>
            <a:r>
              <a:rPr lang="zh-CN" altLang="en-US" b="1" dirty="0" smtClean="0">
                <a:latin typeface="楷体" panose="02010609060101010101" pitchFamily="49" charset="-122"/>
                <a:ea typeface="楷体" panose="02010609060101010101" pitchFamily="49" charset="-122"/>
              </a:rPr>
              <a:t>二是大声呼救。</a:t>
            </a:r>
            <a:endParaRPr lang="en-US" altLang="zh-CN" b="1" dirty="0" smtClean="0">
              <a:latin typeface="楷体" panose="02010609060101010101" pitchFamily="49" charset="-122"/>
              <a:ea typeface="楷体" panose="02010609060101010101" pitchFamily="49" charset="-122"/>
            </a:endParaRPr>
          </a:p>
          <a:p>
            <a:r>
              <a:rPr lang="zh-CN" altLang="en-US" b="1" dirty="0" smtClean="0">
                <a:latin typeface="楷体" panose="02010609060101010101" pitchFamily="49" charset="-122"/>
                <a:ea typeface="楷体" panose="02010609060101010101" pitchFamily="49" charset="-122"/>
              </a:rPr>
              <a:t>三是借助一些小动作给自己寻找逃跑的机会。</a:t>
            </a:r>
            <a:endParaRPr lang="en-US" altLang="zh-CN" b="1" dirty="0" smtClean="0">
              <a:latin typeface="楷体" panose="02010609060101010101" pitchFamily="49" charset="-122"/>
              <a:ea typeface="楷体" panose="02010609060101010101" pitchFamily="49" charset="-122"/>
            </a:endParaRPr>
          </a:p>
          <a:p>
            <a:r>
              <a:rPr lang="zh-CN" altLang="en-US" b="1" dirty="0" smtClean="0">
                <a:latin typeface="楷体" panose="02010609060101010101" pitchFamily="49" charset="-122"/>
                <a:ea typeface="楷体" panose="02010609060101010101" pitchFamily="49" charset="-122"/>
              </a:rPr>
              <a:t>四</a:t>
            </a:r>
            <a:r>
              <a:rPr lang="zh-CN" altLang="en-US" b="1" dirty="0" smtClean="0">
                <a:latin typeface="楷体" panose="02010609060101010101" pitchFamily="49" charset="-122"/>
                <a:ea typeface="楷体" panose="02010609060101010101" pitchFamily="49" charset="-122"/>
              </a:rPr>
              <a:t>是语言策略。</a:t>
            </a:r>
            <a:endParaRPr lang="en-US" altLang="zh-CN" b="1" dirty="0" smtClean="0">
              <a:latin typeface="楷体" panose="02010609060101010101" pitchFamily="49" charset="-122"/>
              <a:ea typeface="楷体" panose="02010609060101010101" pitchFamily="49" charset="-122"/>
            </a:endParaRPr>
          </a:p>
          <a:p>
            <a:r>
              <a:rPr lang="zh-CN" altLang="en-US" b="1" dirty="0" smtClean="0">
                <a:latin typeface="楷体" panose="02010609060101010101" pitchFamily="49" charset="-122"/>
                <a:ea typeface="楷体" panose="02010609060101010101" pitchFamily="49" charset="-122"/>
              </a:rPr>
              <a:t>五是如果以上退路被攻击者截断，那么应双手抱头，尽力保护头部，尤其是太阳穴和后脑。 </a:t>
            </a:r>
            <a:endParaRPr lang="zh-CN" altLang="en-US" b="1" dirty="0" smtClean="0">
              <a:latin typeface="楷体" panose="02010609060101010101" pitchFamily="49" charset="-122"/>
              <a:ea typeface="楷体" panose="02010609060101010101" pitchFamily="49" charset="-122"/>
            </a:endParaRPr>
          </a:p>
          <a:p>
            <a:r>
              <a:rPr lang="zh-CN" altLang="en-US" b="1" dirty="0" smtClean="0">
                <a:latin typeface="楷体" panose="02010609060101010101" pitchFamily="49" charset="-122"/>
                <a:ea typeface="楷体" panose="02010609060101010101" pitchFamily="49" charset="-122"/>
              </a:rPr>
              <a:t>在人身和财产双重危险时，应以人身安全为重，舍财保命，以免受到更激烈的伤害。</a:t>
            </a:r>
            <a:endParaRPr lang="zh-CN" altLang="en-US" dirty="0" smtClean="0">
              <a:latin typeface="楷体" panose="02010609060101010101" pitchFamily="49" charset="-122"/>
              <a:ea typeface="楷体" panose="02010609060101010101" pitchFamily="49" charset="-122"/>
            </a:endParaRPr>
          </a:p>
          <a:p>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xfrm>
            <a:off x="0" y="116631"/>
            <a:ext cx="9144001" cy="6741369"/>
          </a:xfrm>
        </p:spPr>
        <p:txBody>
          <a:bodyPr>
            <a:normAutofit/>
          </a:bodyPr>
          <a:lstStyle/>
          <a:p>
            <a:pPr eaLnBrk="1" hangingPunct="1">
              <a:buFontTx/>
              <a:buNone/>
            </a:pPr>
            <a:r>
              <a:rPr lang="en-US" altLang="zh-CN" sz="3600" b="1" dirty="0" smtClean="0">
                <a:solidFill>
                  <a:srgbClr val="0000FF"/>
                </a:solidFill>
                <a:latin typeface="楷体" panose="02010609060101010101" pitchFamily="49" charset="-122"/>
                <a:ea typeface="楷体" panose="02010609060101010101" pitchFamily="49" charset="-122"/>
              </a:rPr>
              <a:t>(3)</a:t>
            </a:r>
            <a:r>
              <a:rPr lang="zh-CN" altLang="en-US" sz="3600" b="1" dirty="0" smtClean="0">
                <a:solidFill>
                  <a:srgbClr val="0000FF"/>
                </a:solidFill>
                <a:latin typeface="楷体" panose="02010609060101010101" pitchFamily="49" charset="-122"/>
                <a:ea typeface="楷体" panose="02010609060101010101" pitchFamily="49" charset="-122"/>
              </a:rPr>
              <a:t>及时报告，以法维权 </a:t>
            </a:r>
            <a:endParaRPr lang="zh-CN" altLang="en-US" sz="3600" b="1" dirty="0" smtClean="0">
              <a:solidFill>
                <a:srgbClr val="0000FF"/>
              </a:solidFill>
              <a:latin typeface="楷体" panose="02010609060101010101" pitchFamily="49" charset="-122"/>
              <a:ea typeface="楷体" panose="02010609060101010101" pitchFamily="49" charset="-122"/>
            </a:endParaRPr>
          </a:p>
          <a:p>
            <a:pPr eaLnBrk="1" hangingPunct="1">
              <a:buFontTx/>
              <a:buNone/>
            </a:pPr>
            <a:r>
              <a:rPr lang="zh-CN" altLang="en-US" sz="3600" b="1" dirty="0" smtClean="0">
                <a:latin typeface="楷体" panose="02010609060101010101" pitchFamily="49" charset="-122"/>
                <a:ea typeface="楷体" panose="02010609060101010101" pitchFamily="49" charset="-122"/>
              </a:rPr>
              <a:t>  由于校园暴力事件的随机性，许多同学对其产生了恐惧和焦虑。一些同学不敢把事情告诉家长和老师，更不敢报警，甚至警方破案后也不敢出面作证，成为“沉默的羔羊”。忍气吞声往往会导致新的暴力事件的发生。 </a:t>
            </a:r>
            <a:endParaRPr lang="zh-CN" altLang="en-US" sz="3600" b="1" dirty="0" smtClean="0">
              <a:latin typeface="楷体" panose="02010609060101010101" pitchFamily="49" charset="-122"/>
              <a:ea typeface="楷体" panose="02010609060101010101" pitchFamily="49" charset="-122"/>
            </a:endParaRPr>
          </a:p>
          <a:p>
            <a:pPr eaLnBrk="1" hangingPunct="1"/>
            <a:r>
              <a:rPr lang="zh-CN" altLang="en-US" sz="3600" b="1" dirty="0" smtClean="0">
                <a:latin typeface="楷体" panose="02010609060101010101" pitchFamily="49" charset="-122"/>
                <a:ea typeface="楷体" panose="02010609060101010101" pitchFamily="49" charset="-122"/>
              </a:rPr>
              <a:t>　　</a:t>
            </a:r>
            <a:endParaRPr lang="zh-CN" altLang="en-US" sz="2400" b="1"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85720" y="428604"/>
            <a:ext cx="8715436" cy="6215106"/>
          </a:xfrm>
        </p:spPr>
        <p:txBody>
          <a:bodyPr>
            <a:normAutofit/>
          </a:bodyPr>
          <a:lstStyle/>
          <a:p>
            <a:r>
              <a:rPr lang="zh-CN" altLang="en-US" b="1" dirty="0" smtClean="0">
                <a:solidFill>
                  <a:srgbClr val="0000FF"/>
                </a:solidFill>
                <a:latin typeface="楷体" panose="02010609060101010101" pitchFamily="49" charset="-122"/>
                <a:ea typeface="楷体" panose="02010609060101010101" pitchFamily="49" charset="-122"/>
              </a:rPr>
              <a:t>自己或发现他人遭遇紧急情况时，一定要在第一时间向家长、老师或警察求助，</a:t>
            </a:r>
            <a:r>
              <a:rPr lang="zh-CN" altLang="en-US" b="1" dirty="0" smtClean="0">
                <a:latin typeface="楷体" panose="02010609060101010101" pitchFamily="49" charset="-122"/>
                <a:ea typeface="楷体" panose="02010609060101010101" pitchFamily="49" charset="-122"/>
              </a:rPr>
              <a:t>采取最有效的救助措施。 </a:t>
            </a:r>
            <a:endParaRPr lang="zh-CN" altLang="en-US" b="1" dirty="0" smtClean="0">
              <a:latin typeface="楷体" panose="02010609060101010101" pitchFamily="49" charset="-122"/>
              <a:ea typeface="楷体" panose="02010609060101010101" pitchFamily="49" charset="-122"/>
            </a:endParaRPr>
          </a:p>
          <a:p>
            <a:r>
              <a:rPr lang="zh-CN" altLang="en-US" b="1" dirty="0" smtClean="0">
                <a:latin typeface="楷体" panose="02010609060101010101" pitchFamily="49" charset="-122"/>
                <a:ea typeface="楷体" panose="02010609060101010101" pitchFamily="49" charset="-122"/>
              </a:rPr>
              <a:t>　　要应对暴力，我们必须增强五个意识：</a:t>
            </a:r>
            <a:endParaRPr lang="zh-CN" altLang="en-US" b="1" dirty="0" smtClean="0">
              <a:latin typeface="楷体" panose="02010609060101010101" pitchFamily="49" charset="-122"/>
              <a:ea typeface="楷体" panose="02010609060101010101" pitchFamily="49" charset="-122"/>
            </a:endParaRPr>
          </a:p>
          <a:p>
            <a:r>
              <a:rPr lang="zh-CN" altLang="en-US" b="1" dirty="0" smtClean="0">
                <a:latin typeface="楷体" panose="02010609060101010101" pitchFamily="49" charset="-122"/>
                <a:ea typeface="楷体" panose="02010609060101010101" pitchFamily="49" charset="-122"/>
              </a:rPr>
              <a:t>　　第一，要有依法的意识。违法行为是不受法律保护的。</a:t>
            </a:r>
            <a:endParaRPr lang="zh-CN" altLang="en-US" b="1" dirty="0" smtClean="0">
              <a:latin typeface="楷体" panose="02010609060101010101" pitchFamily="49" charset="-122"/>
              <a:ea typeface="楷体" panose="02010609060101010101" pitchFamily="49" charset="-122"/>
            </a:endParaRPr>
          </a:p>
          <a:p>
            <a:r>
              <a:rPr lang="zh-CN" altLang="en-US" b="1" dirty="0" smtClean="0">
                <a:latin typeface="楷体" panose="02010609060101010101" pitchFamily="49" charset="-122"/>
                <a:ea typeface="楷体" panose="02010609060101010101" pitchFamily="49" charset="-122"/>
              </a:rPr>
              <a:t>　　第二，要有强烈的自我保护意识。</a:t>
            </a:r>
            <a:endParaRPr lang="zh-CN" altLang="en-US" b="1" dirty="0" smtClean="0">
              <a:latin typeface="楷体" panose="02010609060101010101" pitchFamily="49" charset="-122"/>
              <a:ea typeface="楷体" panose="02010609060101010101" pitchFamily="49" charset="-122"/>
            </a:endParaRPr>
          </a:p>
          <a:p>
            <a:r>
              <a:rPr lang="zh-CN" altLang="en-US" b="1" dirty="0" smtClean="0">
                <a:latin typeface="楷体" panose="02010609060101010101" pitchFamily="49" charset="-122"/>
                <a:ea typeface="楷体" panose="02010609060101010101" pitchFamily="49" charset="-122"/>
              </a:rPr>
              <a:t>　　第三，要有方法和策略意识。在力量悬殊的情况下，切记不能蛮干。</a:t>
            </a:r>
            <a:endParaRPr lang="zh-CN" altLang="en-US" b="1" dirty="0" smtClean="0">
              <a:latin typeface="楷体" panose="02010609060101010101" pitchFamily="49" charset="-122"/>
              <a:ea typeface="楷体" panose="02010609060101010101" pitchFamily="49" charset="-122"/>
            </a:endParaRPr>
          </a:p>
          <a:p>
            <a:pPr>
              <a:buNone/>
            </a:pPr>
            <a:r>
              <a:rPr lang="zh-CN" altLang="en-US" sz="2000" b="1" dirty="0" smtClean="0"/>
              <a:t>　　</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a:xfrm>
            <a:off x="560388" y="14288"/>
            <a:ext cx="7886700" cy="1325562"/>
          </a:xfrm>
        </p:spPr>
        <p:txBody>
          <a:bodyPr/>
          <a:lstStyle/>
          <a:p>
            <a:r>
              <a:rPr lang="zh-CN" altLang="en-US" dirty="0" smtClean="0">
                <a:latin typeface="楷体" panose="02010609060101010101" pitchFamily="49" charset="-122"/>
                <a:ea typeface="楷体" panose="02010609060101010101" pitchFamily="49" charset="-122"/>
              </a:rPr>
              <a:t> </a:t>
            </a:r>
            <a:r>
              <a:rPr lang="zh-CN" altLang="en-US" b="1" dirty="0" smtClean="0">
                <a:solidFill>
                  <a:srgbClr val="FF0000"/>
                </a:solidFill>
                <a:latin typeface="楷体" panose="02010609060101010101" pitchFamily="49" charset="-122"/>
                <a:ea typeface="楷体" panose="02010609060101010101" pitchFamily="49" charset="-122"/>
              </a:rPr>
              <a:t>调查二</a:t>
            </a:r>
            <a:endParaRPr lang="zh-CN" altLang="en-US" sz="2800" b="1" dirty="0" smtClean="0">
              <a:solidFill>
                <a:srgbClr val="FFFF00"/>
              </a:solidFill>
              <a:latin typeface="楷体" panose="02010609060101010101" pitchFamily="49" charset="-122"/>
              <a:ea typeface="楷体" panose="02010609060101010101" pitchFamily="49" charset="-122"/>
            </a:endParaRPr>
          </a:p>
        </p:txBody>
      </p:sp>
      <p:sp>
        <p:nvSpPr>
          <p:cNvPr id="338947" name="Rectangle 3"/>
          <p:cNvSpPr>
            <a:spLocks noGrp="1"/>
          </p:cNvSpPr>
          <p:nvPr>
            <p:ph type="body" idx="4294967295"/>
          </p:nvPr>
        </p:nvSpPr>
        <p:spPr>
          <a:xfrm>
            <a:off x="107504" y="1340768"/>
            <a:ext cx="9036496" cy="5955630"/>
          </a:xfrm>
        </p:spPr>
        <p:txBody>
          <a:bodyPr>
            <a:normAutofit/>
          </a:bodyPr>
          <a:lstStyle/>
          <a:p>
            <a:pPr marL="228600" indent="-228600">
              <a:lnSpc>
                <a:spcPct val="70000"/>
              </a:lnSpc>
              <a:buFontTx/>
              <a:buNone/>
            </a:pPr>
            <a:r>
              <a:rPr lang="zh-CN" altLang="en-US" b="1" dirty="0" smtClean="0">
                <a:solidFill>
                  <a:srgbClr val="FFFF00"/>
                </a:solidFill>
              </a:rPr>
              <a:t>   </a:t>
            </a:r>
            <a:r>
              <a:rPr lang="zh-CN" altLang="en-US" sz="4000" b="1" dirty="0" smtClean="0">
                <a:latin typeface="楷体" panose="02010609060101010101" pitchFamily="49" charset="-122"/>
                <a:ea typeface="楷体" panose="02010609060101010101" pitchFamily="49" charset="-122"/>
              </a:rPr>
              <a:t>有关方面在北京开展了关于校园欺凌的调查，此次调查形式为不记名，参加人数</a:t>
            </a:r>
            <a:r>
              <a:rPr lang="en-US" sz="4000" b="1" dirty="0" smtClean="0">
                <a:latin typeface="楷体" panose="02010609060101010101" pitchFamily="49" charset="-122"/>
                <a:ea typeface="楷体" panose="02010609060101010101" pitchFamily="49" charset="-122"/>
              </a:rPr>
              <a:t>200</a:t>
            </a:r>
            <a:r>
              <a:rPr lang="zh-CN" altLang="en-US" sz="4000" b="1" dirty="0" smtClean="0">
                <a:latin typeface="楷体" panose="02010609060101010101" pitchFamily="49" charset="-122"/>
                <a:ea typeface="楷体" panose="02010609060101010101" pitchFamily="49" charset="-122"/>
              </a:rPr>
              <a:t>人左右。</a:t>
            </a:r>
            <a:endParaRPr lang="zh-CN" altLang="en-US" sz="4000" b="1" dirty="0" smtClean="0">
              <a:latin typeface="楷体" panose="02010609060101010101" pitchFamily="49" charset="-122"/>
              <a:ea typeface="楷体" panose="02010609060101010101" pitchFamily="49" charset="-122"/>
            </a:endParaRPr>
          </a:p>
          <a:p>
            <a:pPr marL="228600" indent="-228600">
              <a:lnSpc>
                <a:spcPct val="70000"/>
              </a:lnSpc>
            </a:pPr>
            <a:r>
              <a:rPr lang="zh-CN" altLang="en-US" sz="4000" b="1" dirty="0" smtClean="0">
                <a:solidFill>
                  <a:srgbClr val="800000"/>
                </a:solidFill>
                <a:latin typeface="楷体" panose="02010609060101010101" pitchFamily="49" charset="-122"/>
                <a:ea typeface="楷体" panose="02010609060101010101" pitchFamily="49" charset="-122"/>
              </a:rPr>
              <a:t>校园欺凌施加者与我们年龄大小相差多少</a:t>
            </a:r>
            <a:r>
              <a:rPr lang="en-US" sz="4000" b="1" dirty="0" smtClean="0">
                <a:solidFill>
                  <a:srgbClr val="800000"/>
                </a:solidFill>
                <a:latin typeface="楷体" panose="02010609060101010101" pitchFamily="49" charset="-122"/>
                <a:ea typeface="楷体" panose="02010609060101010101" pitchFamily="49" charset="-122"/>
              </a:rPr>
              <a:t>?</a:t>
            </a:r>
            <a:endParaRPr lang="en-US" sz="4000" b="1" dirty="0" smtClean="0">
              <a:solidFill>
                <a:srgbClr val="800000"/>
              </a:solidFill>
              <a:latin typeface="楷体" panose="02010609060101010101" pitchFamily="49" charset="-122"/>
              <a:ea typeface="楷体" panose="02010609060101010101" pitchFamily="49" charset="-122"/>
            </a:endParaRPr>
          </a:p>
          <a:p>
            <a:pPr marL="228600" indent="-228600">
              <a:lnSpc>
                <a:spcPct val="70000"/>
              </a:lnSpc>
            </a:pPr>
            <a:r>
              <a:rPr lang="en-US" sz="4000" b="1" dirty="0" smtClean="0">
                <a:solidFill>
                  <a:srgbClr val="800000"/>
                </a:solidFill>
                <a:latin typeface="楷体" panose="02010609060101010101" pitchFamily="49" charset="-122"/>
                <a:ea typeface="楷体" panose="02010609060101010101" pitchFamily="49" charset="-122"/>
              </a:rPr>
              <a:t> </a:t>
            </a:r>
            <a:r>
              <a:rPr lang="zh-CN" altLang="en-US" sz="4000" b="1" dirty="0" smtClean="0">
                <a:solidFill>
                  <a:srgbClr val="800000"/>
                </a:solidFill>
                <a:latin typeface="楷体" panose="02010609060101010101" pitchFamily="49" charset="-122"/>
                <a:ea typeface="楷体" panose="02010609060101010101" pitchFamily="49" charset="-122"/>
              </a:rPr>
              <a:t>校园欺凌施加者在两人以上（以集体为单位）的有多少</a:t>
            </a:r>
            <a:r>
              <a:rPr lang="en-US" sz="4000" b="1" dirty="0" smtClean="0">
                <a:solidFill>
                  <a:srgbClr val="800000"/>
                </a:solidFill>
                <a:latin typeface="楷体" panose="02010609060101010101" pitchFamily="49" charset="-122"/>
                <a:ea typeface="楷体" panose="02010609060101010101" pitchFamily="49" charset="-122"/>
              </a:rPr>
              <a:t>?</a:t>
            </a:r>
            <a:endParaRPr lang="en-US" sz="4000" b="1" dirty="0" smtClean="0">
              <a:solidFill>
                <a:srgbClr val="800000"/>
              </a:solidFill>
              <a:latin typeface="楷体" panose="02010609060101010101" pitchFamily="49" charset="-122"/>
              <a:ea typeface="楷体" panose="02010609060101010101" pitchFamily="49" charset="-122"/>
            </a:endParaRPr>
          </a:p>
          <a:p>
            <a:pPr marL="228600" indent="-228600">
              <a:lnSpc>
                <a:spcPct val="70000"/>
              </a:lnSpc>
            </a:pPr>
            <a:r>
              <a:rPr lang="en-US" sz="4000" b="1" dirty="0" smtClean="0">
                <a:solidFill>
                  <a:srgbClr val="800000"/>
                </a:solidFill>
                <a:latin typeface="楷体" panose="02010609060101010101" pitchFamily="49" charset="-122"/>
                <a:ea typeface="楷体" panose="02010609060101010101" pitchFamily="49" charset="-122"/>
              </a:rPr>
              <a:t> </a:t>
            </a:r>
            <a:r>
              <a:rPr lang="zh-CN" altLang="en-US" sz="4000" b="1" dirty="0" smtClean="0">
                <a:solidFill>
                  <a:srgbClr val="800000"/>
                </a:solidFill>
                <a:latin typeface="楷体" panose="02010609060101010101" pitchFamily="49" charset="-122"/>
                <a:ea typeface="楷体" panose="02010609060101010101" pitchFamily="49" charset="-122"/>
              </a:rPr>
              <a:t>校园欺凌施加者手持凶器（刀子、砖头、铁尺等）了吗</a:t>
            </a:r>
            <a:r>
              <a:rPr lang="en-US" sz="4000" b="1" dirty="0" smtClean="0">
                <a:solidFill>
                  <a:srgbClr val="800000"/>
                </a:solidFill>
                <a:latin typeface="楷体" panose="02010609060101010101" pitchFamily="49" charset="-122"/>
                <a:ea typeface="楷体" panose="02010609060101010101" pitchFamily="49" charset="-122"/>
              </a:rPr>
              <a:t>?   </a:t>
            </a:r>
            <a:endParaRPr lang="en-US" sz="4000" b="1" dirty="0" smtClean="0">
              <a:solidFill>
                <a:srgbClr val="800000"/>
              </a:solidFill>
              <a:latin typeface="楷体" panose="02010609060101010101" pitchFamily="49" charset="-122"/>
              <a:ea typeface="楷体" panose="02010609060101010101" pitchFamily="49" charset="-122"/>
            </a:endParaRPr>
          </a:p>
          <a:p>
            <a:pPr marL="228600" indent="-228600">
              <a:lnSpc>
                <a:spcPct val="70000"/>
              </a:lnSpc>
            </a:pPr>
            <a:endParaRPr lang="zh-CN" altLang="en-US" sz="4000"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idx="1"/>
          </p:nvPr>
        </p:nvSpPr>
        <p:spPr>
          <a:xfrm>
            <a:off x="500034" y="737320"/>
            <a:ext cx="7929618" cy="5049134"/>
          </a:xfrm>
        </p:spPr>
        <p:txBody>
          <a:bodyPr>
            <a:noAutofit/>
          </a:bodyPr>
          <a:lstStyle/>
          <a:p>
            <a:pPr eaLnBrk="1" hangingPunct="1">
              <a:lnSpc>
                <a:spcPct val="80000"/>
              </a:lnSpc>
            </a:pPr>
            <a:r>
              <a:rPr lang="zh-CN" altLang="en-US" sz="3600" b="1" dirty="0" smtClean="0">
                <a:latin typeface="楷体" panose="02010609060101010101" pitchFamily="49" charset="-122"/>
                <a:ea typeface="楷体" panose="02010609060101010101" pitchFamily="49" charset="-122"/>
              </a:rPr>
              <a:t>第四，要有见义勇为、见义智为、见义巧为的意识。在保护自身安全的前提下对他人实施救助</a:t>
            </a:r>
            <a:r>
              <a:rPr lang="zh-CN" altLang="en-US" sz="3600" b="1" dirty="0" smtClean="0">
                <a:latin typeface="楷体" panose="02010609060101010101" pitchFamily="49" charset="-122"/>
                <a:ea typeface="楷体" panose="02010609060101010101" pitchFamily="49" charset="-122"/>
              </a:rPr>
              <a:t>。</a:t>
            </a:r>
            <a:endParaRPr lang="en-US" altLang="zh-CN" sz="3600" b="1" dirty="0" smtClean="0">
              <a:latin typeface="楷体" panose="02010609060101010101" pitchFamily="49" charset="-122"/>
              <a:ea typeface="楷体" panose="02010609060101010101" pitchFamily="49" charset="-122"/>
            </a:endParaRPr>
          </a:p>
          <a:p>
            <a:pPr eaLnBrk="1" hangingPunct="1">
              <a:lnSpc>
                <a:spcPct val="80000"/>
              </a:lnSpc>
            </a:pPr>
            <a:endParaRPr lang="zh-CN" altLang="en-US" sz="3600" b="1" dirty="0" smtClean="0">
              <a:latin typeface="楷体" panose="02010609060101010101" pitchFamily="49" charset="-122"/>
              <a:ea typeface="楷体" panose="02010609060101010101" pitchFamily="49" charset="-122"/>
            </a:endParaRPr>
          </a:p>
          <a:p>
            <a:pPr eaLnBrk="1" hangingPunct="1">
              <a:lnSpc>
                <a:spcPct val="80000"/>
              </a:lnSpc>
            </a:pPr>
            <a:r>
              <a:rPr lang="zh-CN" altLang="en-US" sz="3600" b="1" dirty="0" smtClean="0">
                <a:latin typeface="楷体" panose="02010609060101010101" pitchFamily="49" charset="-122"/>
                <a:ea typeface="楷体" panose="02010609060101010101" pitchFamily="49" charset="-122"/>
              </a:rPr>
              <a:t>第五，要有强烈的报告意识和证据意识。及时上报并注意搜集证据，以便在需要的时候出示。</a:t>
            </a:r>
            <a:endParaRPr lang="zh-CN" altLang="en-US" sz="3600" b="1" dirty="0" smtClean="0">
              <a:latin typeface="楷体" panose="02010609060101010101" pitchFamily="49" charset="-122"/>
              <a:ea typeface="楷体" panose="02010609060101010101" pitchFamily="49" charset="-122"/>
            </a:endParaRPr>
          </a:p>
          <a:p>
            <a:pPr eaLnBrk="1" hangingPunct="1">
              <a:lnSpc>
                <a:spcPct val="80000"/>
              </a:lnSpc>
              <a:buNone/>
            </a:pPr>
            <a:endParaRPr lang="zh-CN" altLang="en-US" sz="3600" b="1" dirty="0" smtClean="0">
              <a:solidFill>
                <a:srgbClr val="FF33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endParaRPr lang="zh-CN" altLang="en-US" dirty="0"/>
          </a:p>
        </p:txBody>
      </p:sp>
      <p:sp>
        <p:nvSpPr>
          <p:cNvPr id="4" name="矩形 3"/>
          <p:cNvSpPr/>
          <p:nvPr/>
        </p:nvSpPr>
        <p:spPr>
          <a:xfrm>
            <a:off x="0" y="571480"/>
            <a:ext cx="8847294"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勇敢积极，采取正确的方法应对</a:t>
            </a:r>
            <a:endParaRPr lang="zh-CN" alt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矩形 4"/>
          <p:cNvSpPr/>
          <p:nvPr/>
        </p:nvSpPr>
        <p:spPr>
          <a:xfrm>
            <a:off x="142844" y="1928802"/>
            <a:ext cx="8228535" cy="830997"/>
          </a:xfrm>
          <a:prstGeom prst="rect">
            <a:avLst/>
          </a:prstGeom>
          <a:noFill/>
        </p:spPr>
        <p:txBody>
          <a:bodyPr wrap="none" lIns="91440" tIns="45720" rIns="91440" bIns="45720">
            <a:spAutoFit/>
          </a:bodyPr>
          <a:lstStyle/>
          <a:p>
            <a:pPr algn="ctr"/>
            <a:r>
              <a:rPr lang="zh-CN" alt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宽容豁达，以理性的方式解决</a:t>
            </a:r>
            <a:endParaRPr lang="zh-CN" alt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矩形 5"/>
          <p:cNvSpPr/>
          <p:nvPr/>
        </p:nvSpPr>
        <p:spPr>
          <a:xfrm>
            <a:off x="428596" y="3143248"/>
            <a:ext cx="6372257"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不做助纣为虐的少数人</a:t>
            </a:r>
            <a:endParaRPr lang="zh-CN" alt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矩形 6"/>
          <p:cNvSpPr/>
          <p:nvPr/>
        </p:nvSpPr>
        <p:spPr>
          <a:xfrm>
            <a:off x="642910" y="4429132"/>
            <a:ext cx="5134739" cy="830997"/>
          </a:xfrm>
          <a:prstGeom prst="rect">
            <a:avLst/>
          </a:prstGeom>
          <a:noFill/>
        </p:spPr>
        <p:txBody>
          <a:bodyPr wrap="none" lIns="91440" tIns="45720" rIns="91440" bIns="45720">
            <a:spAutoFit/>
          </a:bodyPr>
          <a:lstStyle/>
          <a:p>
            <a:pPr algn="ctr"/>
            <a:r>
              <a:rPr lang="zh-CN" alt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不做沉默的大多数</a:t>
            </a:r>
            <a:endParaRPr lang="zh-CN" alt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2357422" y="2000240"/>
            <a:ext cx="4275892"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谢    谢！</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ext Box 2"/>
          <p:cNvSpPr txBox="1">
            <a:spLocks noChangeArrowheads="1"/>
          </p:cNvSpPr>
          <p:nvPr/>
        </p:nvSpPr>
        <p:spPr bwMode="auto">
          <a:xfrm>
            <a:off x="441325" y="260350"/>
            <a:ext cx="8507413" cy="54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sz="3200" b="1" dirty="0">
                <a:solidFill>
                  <a:srgbClr val="FF0000"/>
                </a:solidFill>
                <a:latin typeface="楷体_GB2312" pitchFamily="49" charset="-122"/>
                <a:ea typeface="楷体_GB2312" pitchFamily="49" charset="-122"/>
              </a:rPr>
              <a:t>调查结果显示</a:t>
            </a:r>
            <a:endParaRPr lang="zh-CN" altLang="en-US" sz="3200" b="1" dirty="0">
              <a:solidFill>
                <a:srgbClr val="FF0000"/>
              </a:solidFill>
              <a:latin typeface="楷体_GB2312" pitchFamily="49" charset="-122"/>
              <a:ea typeface="楷体_GB2312" pitchFamily="49" charset="-122"/>
            </a:endParaRPr>
          </a:p>
          <a:p>
            <a:pPr eaLnBrk="1" hangingPunct="1">
              <a:buFontTx/>
              <a:buChar char="•"/>
            </a:pPr>
            <a:r>
              <a:rPr lang="zh-CN" altLang="en-US" sz="3200" b="1" dirty="0" smtClean="0">
                <a:latin typeface="楷体_GB2312" pitchFamily="49" charset="-122"/>
                <a:ea typeface="楷体_GB2312" pitchFamily="49" charset="-122"/>
              </a:rPr>
              <a:t> </a:t>
            </a:r>
            <a:r>
              <a:rPr lang="zh-CN" altLang="en-US" sz="3200" b="1" dirty="0">
                <a:latin typeface="楷体_GB2312" pitchFamily="49" charset="-122"/>
                <a:ea typeface="楷体_GB2312" pitchFamily="49" charset="-122"/>
              </a:rPr>
              <a:t>曾受到过</a:t>
            </a:r>
            <a:r>
              <a:rPr lang="zh-CN" altLang="en-US" sz="3200" b="1" dirty="0" smtClean="0">
                <a:latin typeface="楷体_GB2312" pitchFamily="49" charset="-122"/>
                <a:ea typeface="楷体_GB2312" pitchFamily="49" charset="-122"/>
              </a:rPr>
              <a:t>校园欺凌迫害</a:t>
            </a:r>
            <a:r>
              <a:rPr lang="zh-CN" altLang="en-US" sz="3200" b="1" dirty="0">
                <a:latin typeface="楷体_GB2312" pitchFamily="49" charset="-122"/>
                <a:ea typeface="楷体_GB2312" pitchFamily="49" charset="-122"/>
              </a:rPr>
              <a:t>的学生约为63.5%（包括被索要钱财）；</a:t>
            </a:r>
            <a:endParaRPr lang="zh-CN" altLang="en-US" sz="3200" b="1" dirty="0">
              <a:latin typeface="楷体_GB2312" pitchFamily="49" charset="-122"/>
              <a:ea typeface="楷体_GB2312" pitchFamily="49" charset="-122"/>
            </a:endParaRPr>
          </a:p>
          <a:p>
            <a:pPr eaLnBrk="1" hangingPunct="1">
              <a:buFontTx/>
              <a:buChar char="•"/>
            </a:pPr>
            <a:r>
              <a:rPr lang="zh-CN" altLang="en-US" sz="3200" b="1" dirty="0">
                <a:latin typeface="楷体_GB2312" pitchFamily="49" charset="-122"/>
                <a:ea typeface="楷体_GB2312" pitchFamily="49" charset="-122"/>
              </a:rPr>
              <a:t> 参加过</a:t>
            </a:r>
            <a:r>
              <a:rPr lang="zh-CN" altLang="en-US" sz="3200" b="1" dirty="0" smtClean="0">
                <a:latin typeface="楷体_GB2312" pitchFamily="49" charset="-122"/>
                <a:ea typeface="楷体_GB2312" pitchFamily="49" charset="-122"/>
              </a:rPr>
              <a:t>校园欺凌的</a:t>
            </a:r>
            <a:r>
              <a:rPr lang="zh-CN" altLang="en-US" sz="3200" b="1" dirty="0">
                <a:latin typeface="楷体_GB2312" pitchFamily="49" charset="-122"/>
                <a:ea typeface="楷体_GB2312" pitchFamily="49" charset="-122"/>
              </a:rPr>
              <a:t>学生约为38%，在身边亲眼看到</a:t>
            </a:r>
            <a:r>
              <a:rPr lang="zh-CN" altLang="en-US" sz="3200" b="1" dirty="0" smtClean="0">
                <a:latin typeface="楷体_GB2312" pitchFamily="49" charset="-122"/>
                <a:ea typeface="楷体_GB2312" pitchFamily="49" charset="-122"/>
              </a:rPr>
              <a:t>校园欺凌的</a:t>
            </a:r>
            <a:r>
              <a:rPr lang="zh-CN" altLang="en-US" sz="3200" b="1" dirty="0">
                <a:latin typeface="楷体_GB2312" pitchFamily="49" charset="-122"/>
                <a:ea typeface="楷体_GB2312" pitchFamily="49" charset="-122"/>
              </a:rPr>
              <a:t>学生约为89%，</a:t>
            </a:r>
            <a:r>
              <a:rPr lang="zh-CN" altLang="en-US" sz="3200" b="1" dirty="0" smtClean="0">
                <a:latin typeface="楷体_GB2312" pitchFamily="49" charset="-122"/>
                <a:ea typeface="楷体_GB2312" pitchFamily="49" charset="-122"/>
              </a:rPr>
              <a:t>校园</a:t>
            </a:r>
            <a:r>
              <a:rPr lang="zh-CN" altLang="en-US" sz="3200" b="1" dirty="0" smtClean="0">
                <a:latin typeface="楷体_GB2312" pitchFamily="49" charset="-122"/>
                <a:ea typeface="楷体_GB2312" pitchFamily="49" charset="-122"/>
              </a:rPr>
              <a:t>欺凌</a:t>
            </a:r>
            <a:r>
              <a:rPr lang="zh-CN" altLang="en-US" sz="3200" b="1" dirty="0" smtClean="0">
                <a:latin typeface="楷体_GB2312" pitchFamily="49" charset="-122"/>
                <a:ea typeface="楷体_GB2312" pitchFamily="49" charset="-122"/>
              </a:rPr>
              <a:t>施加</a:t>
            </a:r>
            <a:r>
              <a:rPr lang="zh-CN" altLang="en-US" sz="3200" b="1" dirty="0">
                <a:latin typeface="楷体_GB2312" pitchFamily="49" charset="-122"/>
                <a:ea typeface="楷体_GB2312" pitchFamily="49" charset="-122"/>
              </a:rPr>
              <a:t>者与学生年龄大小基本相同的约为87.5%；    </a:t>
            </a:r>
            <a:endParaRPr lang="zh-CN" altLang="en-US" sz="3200" b="1" dirty="0">
              <a:latin typeface="楷体_GB2312" pitchFamily="49" charset="-122"/>
              <a:ea typeface="楷体_GB2312" pitchFamily="49" charset="-122"/>
            </a:endParaRPr>
          </a:p>
          <a:p>
            <a:pPr eaLnBrk="1" hangingPunct="1">
              <a:buFontTx/>
              <a:buChar char="•"/>
            </a:pPr>
            <a:r>
              <a:rPr lang="zh-CN" altLang="en-US" sz="3200" b="1" dirty="0">
                <a:latin typeface="楷体_GB2312" pitchFamily="49" charset="-122"/>
                <a:ea typeface="楷体_GB2312" pitchFamily="49" charset="-122"/>
              </a:rPr>
              <a:t> </a:t>
            </a:r>
            <a:r>
              <a:rPr lang="zh-CN" altLang="en-US" sz="3200" b="1" dirty="0" smtClean="0">
                <a:latin typeface="楷体_GB2312" pitchFamily="49" charset="-122"/>
                <a:ea typeface="楷体_GB2312" pitchFamily="49" charset="-122"/>
              </a:rPr>
              <a:t>校园欺凌施加</a:t>
            </a:r>
            <a:r>
              <a:rPr lang="zh-CN" altLang="en-US" sz="3200" b="1" dirty="0">
                <a:latin typeface="楷体_GB2312" pitchFamily="49" charset="-122"/>
                <a:ea typeface="楷体_GB2312" pitchFamily="49" charset="-122"/>
              </a:rPr>
              <a:t>者在两人以上（以集体为单位）的约为84.5%；</a:t>
            </a:r>
            <a:endParaRPr lang="zh-CN" altLang="en-US" sz="3200" b="1" dirty="0">
              <a:latin typeface="楷体_GB2312" pitchFamily="49" charset="-122"/>
              <a:ea typeface="楷体_GB2312" pitchFamily="49" charset="-122"/>
            </a:endParaRPr>
          </a:p>
          <a:p>
            <a:pPr eaLnBrk="1" hangingPunct="1">
              <a:buFontTx/>
              <a:buChar char="•"/>
            </a:pPr>
            <a:r>
              <a:rPr lang="zh-CN" altLang="en-US" sz="3200" b="1" dirty="0">
                <a:latin typeface="楷体_GB2312" pitchFamily="49" charset="-122"/>
                <a:ea typeface="楷体_GB2312" pitchFamily="49" charset="-122"/>
              </a:rPr>
              <a:t> </a:t>
            </a:r>
            <a:r>
              <a:rPr lang="zh-CN" altLang="en-US" sz="3200" b="1" dirty="0" smtClean="0">
                <a:latin typeface="楷体_GB2312" pitchFamily="49" charset="-122"/>
                <a:ea typeface="楷体_GB2312" pitchFamily="49" charset="-122"/>
              </a:rPr>
              <a:t>校园欺凌在</a:t>
            </a:r>
            <a:r>
              <a:rPr lang="zh-CN" altLang="en-US" sz="3200" b="1" dirty="0">
                <a:latin typeface="楷体_GB2312" pitchFamily="49" charset="-122"/>
                <a:ea typeface="楷体_GB2312" pitchFamily="49" charset="-122"/>
              </a:rPr>
              <a:t>校园中进行的约为33%；</a:t>
            </a:r>
            <a:endParaRPr lang="zh-CN" altLang="en-US" sz="3200" b="1" dirty="0">
              <a:latin typeface="楷体_GB2312" pitchFamily="49" charset="-122"/>
              <a:ea typeface="楷体_GB2312" pitchFamily="49" charset="-122"/>
            </a:endParaRPr>
          </a:p>
          <a:p>
            <a:pPr eaLnBrk="1" hangingPunct="1">
              <a:buFontTx/>
              <a:buChar char="•"/>
            </a:pPr>
            <a:r>
              <a:rPr lang="zh-CN" altLang="en-US" sz="3200" b="1" dirty="0">
                <a:latin typeface="楷体_GB2312" pitchFamily="49" charset="-122"/>
                <a:ea typeface="楷体_GB2312" pitchFamily="49" charset="-122"/>
              </a:rPr>
              <a:t> </a:t>
            </a:r>
            <a:r>
              <a:rPr lang="zh-CN" altLang="en-US" sz="3200" b="1" dirty="0" smtClean="0">
                <a:latin typeface="楷体_GB2312" pitchFamily="49" charset="-122"/>
                <a:ea typeface="楷体_GB2312" pitchFamily="49" charset="-122"/>
              </a:rPr>
              <a:t>校园欺凌施加</a:t>
            </a:r>
            <a:r>
              <a:rPr lang="zh-CN" altLang="en-US" sz="3200" b="1" dirty="0">
                <a:latin typeface="楷体_GB2312" pitchFamily="49" charset="-122"/>
                <a:ea typeface="楷体_GB2312" pitchFamily="49" charset="-122"/>
              </a:rPr>
              <a:t>者手持凶器（刀子、砖头、铁尺等）约为76.5%，以抢劫为目的的约占73%。</a:t>
            </a:r>
            <a:endParaRPr lang="zh-CN" altLang="en-US" sz="3200" b="1" dirty="0">
              <a:latin typeface="楷体_GB2312" pitchFamily="49" charset="-122"/>
              <a:ea typeface="楷体_GB2312" pitchFamily="49"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339970"/>
                                        </p:tgtEl>
                                        <p:attrNameLst>
                                          <p:attrName>style.visibility</p:attrName>
                                        </p:attrNameLst>
                                      </p:cBhvr>
                                      <p:to>
                                        <p:strVal val="visible"/>
                                      </p:to>
                                    </p:set>
                                    <p:animEffect transition="in" filter="diamond(out)">
                                      <p:cBhvr>
                                        <p:cTn id="7" dur="1000"/>
                                        <p:tgtEl>
                                          <p:spTgt spid="339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zh-CN" altLang="en-US" smtClean="0"/>
          </a:p>
        </p:txBody>
      </p:sp>
      <p:sp>
        <p:nvSpPr>
          <p:cNvPr id="56323" name="Rectangle 3"/>
          <p:cNvSpPr>
            <a:spLocks noGrp="1" noChangeArrowheads="1"/>
          </p:cNvSpPr>
          <p:nvPr>
            <p:ph type="body" idx="1"/>
          </p:nvPr>
        </p:nvSpPr>
        <p:spPr/>
        <p:txBody>
          <a:bodyPr/>
          <a:lstStyle/>
          <a:p>
            <a:endParaRPr lang="zh-CN" altLang="en-US" smtClean="0"/>
          </a:p>
        </p:txBody>
      </p:sp>
      <p:pic>
        <p:nvPicPr>
          <p:cNvPr id="56324" name="Picture 4" descr="快照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536" y="188640"/>
            <a:ext cx="8208912" cy="6380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zh-CN" altLang="en-US" smtClean="0"/>
          </a:p>
        </p:txBody>
      </p:sp>
      <p:sp>
        <p:nvSpPr>
          <p:cNvPr id="57347" name="Rectangle 3"/>
          <p:cNvSpPr>
            <a:spLocks noGrp="1" noChangeArrowheads="1"/>
          </p:cNvSpPr>
          <p:nvPr>
            <p:ph type="body" idx="1"/>
          </p:nvPr>
        </p:nvSpPr>
        <p:spPr/>
        <p:txBody>
          <a:bodyPr/>
          <a:lstStyle/>
          <a:p>
            <a:endParaRPr lang="zh-CN" altLang="en-US" smtClean="0"/>
          </a:p>
        </p:txBody>
      </p:sp>
      <p:pic>
        <p:nvPicPr>
          <p:cNvPr id="57348" name="Picture 4" descr="快照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552" y="304573"/>
            <a:ext cx="8064500" cy="6175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zh-CN" altLang="en-US" smtClean="0"/>
          </a:p>
        </p:txBody>
      </p:sp>
      <p:sp>
        <p:nvSpPr>
          <p:cNvPr id="58371" name="Rectangle 3"/>
          <p:cNvSpPr>
            <a:spLocks noGrp="1" noChangeArrowheads="1"/>
          </p:cNvSpPr>
          <p:nvPr>
            <p:ph type="body" idx="1"/>
          </p:nvPr>
        </p:nvSpPr>
        <p:spPr/>
        <p:txBody>
          <a:bodyPr/>
          <a:lstStyle/>
          <a:p>
            <a:endParaRPr lang="zh-CN" altLang="en-US" smtClean="0"/>
          </a:p>
        </p:txBody>
      </p:sp>
      <p:pic>
        <p:nvPicPr>
          <p:cNvPr id="58372" name="Picture 4" descr="快照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8313" y="404813"/>
            <a:ext cx="7920037" cy="5978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1357290" y="1071546"/>
            <a:ext cx="6365845"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校园欺凌</a:t>
            </a:r>
            <a:endParaRPr lang="en-US" altLang="zh-CN"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zh-CN" altLang="en-US"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一个世界性的问题</a:t>
            </a:r>
            <a:endParaRPr lang="zh-CN" alt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5058" name="Picture 2" descr="http://p1.so.qhmsg.com/bdr/_240_/t01e2511e7853a84a66.png"/>
          <p:cNvPicPr>
            <a:picLocks noChangeAspect="1" noChangeArrowheads="1"/>
          </p:cNvPicPr>
          <p:nvPr/>
        </p:nvPicPr>
        <p:blipFill>
          <a:blip r:embed="rId1"/>
          <a:srcRect/>
          <a:stretch>
            <a:fillRect/>
          </a:stretch>
        </p:blipFill>
        <p:spPr bwMode="auto">
          <a:xfrm>
            <a:off x="4748461" y="3714752"/>
            <a:ext cx="4395539" cy="3143248"/>
          </a:xfrm>
          <a:prstGeom prst="rect">
            <a:avLst/>
          </a:prstGeom>
          <a:noFill/>
        </p:spPr>
      </p:pic>
      <p:pic>
        <p:nvPicPr>
          <p:cNvPr id="45060" name="Picture 4" descr="http://img.mp.itc.cn/upload/20161218/a9031930ec224b5b8042c860d062d3dd_th.jpg"/>
          <p:cNvPicPr>
            <a:picLocks noChangeAspect="1" noChangeArrowheads="1"/>
          </p:cNvPicPr>
          <p:nvPr/>
        </p:nvPicPr>
        <p:blipFill>
          <a:blip r:embed="rId2"/>
          <a:srcRect/>
          <a:stretch>
            <a:fillRect/>
          </a:stretch>
        </p:blipFill>
        <p:spPr bwMode="auto">
          <a:xfrm>
            <a:off x="0" y="3762353"/>
            <a:ext cx="4643470" cy="309564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zh-CN" altLang="en-US" b="1" dirty="0" smtClean="0"/>
              <a:t>广义上来说，是指发生于校园内的所有暴力行为，包括同学之间或老师与同学之间以及学生对学校的破坏行为等</a:t>
            </a:r>
            <a:endParaRPr lang="en-US" altLang="zh-CN" b="1" dirty="0" smtClean="0"/>
          </a:p>
          <a:p>
            <a:r>
              <a:rPr lang="zh-CN" altLang="en-US" b="1" dirty="0" smtClean="0">
                <a:solidFill>
                  <a:srgbClr val="0000FF"/>
                </a:solidFill>
              </a:rPr>
              <a:t>狭义上来说，是指学生对学生的暴力行为。暴力的形态</a:t>
            </a:r>
            <a:r>
              <a:rPr lang="zh-CN" altLang="en-US" dirty="0" smtClean="0"/>
              <a:t>，</a:t>
            </a:r>
            <a:r>
              <a:rPr lang="zh-CN" altLang="en-US" b="1" dirty="0" smtClean="0"/>
              <a:t>不一定非要限定与要造成身体物质伤害，</a:t>
            </a:r>
            <a:r>
              <a:rPr lang="zh-CN" altLang="en-US" b="1" dirty="0" smtClean="0">
                <a:solidFill>
                  <a:srgbClr val="FF0000"/>
                </a:solidFill>
              </a:rPr>
              <a:t>凡是口语恐吓、辱骂、被迫做不喜欢的事情、被故意侵犯身体、被故意陷害、强借物品乃至殴打、勒索等均应包括在内</a:t>
            </a:r>
            <a:endParaRPr lang="zh-CN" altLang="en-US" b="1" dirty="0">
              <a:solidFill>
                <a:srgbClr val="FF0000"/>
              </a:solidFill>
            </a:endParaRPr>
          </a:p>
        </p:txBody>
      </p:sp>
      <p:sp>
        <p:nvSpPr>
          <p:cNvPr id="4" name="矩形 3"/>
          <p:cNvSpPr/>
          <p:nvPr/>
        </p:nvSpPr>
        <p:spPr>
          <a:xfrm>
            <a:off x="472031" y="404664"/>
            <a:ext cx="36631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校园</a:t>
            </a:r>
            <a:r>
              <a:rPr lang="zh-CN"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欺凌</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2885</Words>
  <Application>WPS 演示</Application>
  <PresentationFormat>全屏显示(4:3)</PresentationFormat>
  <Paragraphs>193</Paragraphs>
  <Slides>32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32</vt:i4>
      </vt:variant>
    </vt:vector>
  </HeadingPairs>
  <TitlesOfParts>
    <vt:vector size="46" baseType="lpstr">
      <vt:lpstr>Arial</vt:lpstr>
      <vt:lpstr>宋体</vt:lpstr>
      <vt:lpstr>Wingdings</vt:lpstr>
      <vt:lpstr>黑体</vt:lpstr>
      <vt:lpstr>楷体</vt:lpstr>
      <vt:lpstr>楷体_GB2312</vt:lpstr>
      <vt:lpstr>新宋体</vt:lpstr>
      <vt:lpstr>Calibri</vt:lpstr>
      <vt:lpstr>微软雅黑</vt:lpstr>
      <vt:lpstr>Arial Unicode MS</vt:lpstr>
      <vt:lpstr>华文楷体</vt:lpstr>
      <vt:lpstr>Calibri</vt:lpstr>
      <vt:lpstr>Times New Roman</vt:lpstr>
      <vt:lpstr>Office 主题​​</vt:lpstr>
      <vt:lpstr>PowerPoint 演示文稿</vt:lpstr>
      <vt:lpstr>PowerPoint 演示文稿</vt:lpstr>
      <vt:lpstr> 调查二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☕索马里的一朵</cp:lastModifiedBy>
  <cp:revision>36</cp:revision>
  <dcterms:created xsi:type="dcterms:W3CDTF">2017-11-28T01:16:00Z</dcterms:created>
  <dcterms:modified xsi:type="dcterms:W3CDTF">2021-11-11T05:26:50Z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C5722FBB0F9D403BB74E12BE38394EA8</vt:lpwstr>
  </property>
  <property fmtid="{D5CDD505-2E9C-101B-9397-08002B2CF9AE}" pid="3" name="KSOProductBuildVer">
    <vt:lpwstr>2052-11.1.0.11045</vt:lpwstr>
  </property>
</Properties>
</file>