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3"/>
    <p:sldId id="715" r:id="rId4"/>
    <p:sldId id="790" r:id="rId5"/>
    <p:sldId id="794" r:id="rId6"/>
    <p:sldId id="795" r:id="rId7"/>
    <p:sldId id="796" r:id="rId8"/>
    <p:sldId id="807" r:id="rId9"/>
    <p:sldId id="797" r:id="rId10"/>
    <p:sldId id="809" r:id="rId11"/>
    <p:sldId id="810" r:id="rId12"/>
    <p:sldId id="811" r:id="rId13"/>
    <p:sldId id="812" r:id="rId14"/>
    <p:sldId id="813" r:id="rId15"/>
    <p:sldId id="814" r:id="rId16"/>
    <p:sldId id="808" r:id="rId17"/>
    <p:sldId id="815" r:id="rId18"/>
    <p:sldId id="816" r:id="rId19"/>
    <p:sldId id="817" r:id="rId20"/>
    <p:sldId id="818" r:id="rId21"/>
    <p:sldId id="819" r:id="rId22"/>
    <p:sldId id="820" r:id="rId23"/>
    <p:sldId id="806" r:id="rId24"/>
    <p:sldId id="821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2929"/>
    <a:srgbClr val="0066CC"/>
    <a:srgbClr val="EC814C"/>
    <a:srgbClr val="EE9162"/>
    <a:srgbClr val="FF3300"/>
    <a:srgbClr val="993300"/>
    <a:srgbClr val="9B3F1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28" autoAdjust="0"/>
  </p:normalViewPr>
  <p:slideViewPr>
    <p:cSldViewPr>
      <p:cViewPr varScale="1">
        <p:scale>
          <a:sx n="89" d="100"/>
          <a:sy n="89" d="100"/>
        </p:scale>
        <p:origin x="240" y="90"/>
      </p:cViewPr>
      <p:guideLst>
        <p:guide orient="horz" pos="72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4D4A79-DB88-48E5-AC29-DF48ABE1EC13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F37F1C9A-A952-4F86-9130-CA7AF2218ADD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2778" y="-1"/>
            <a:ext cx="9156778" cy="6858001"/>
            <a:chOff x="-12778" y="-1"/>
            <a:chExt cx="9156778" cy="6858001"/>
          </a:xfrm>
        </p:grpSpPr>
        <p:pic>
          <p:nvPicPr>
            <p:cNvPr id="8" name="图片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1345" r="259"/>
            <a:stretch>
              <a:fillRect/>
            </a:stretch>
          </p:blipFill>
          <p:spPr>
            <a:xfrm>
              <a:off x="-12778" y="0"/>
              <a:ext cx="9156778" cy="6858000"/>
            </a:xfrm>
            <a:prstGeom prst="rect">
              <a:avLst/>
            </a:prstGeom>
          </p:spPr>
        </p:pic>
        <p:sp>
          <p:nvSpPr>
            <p:cNvPr id="2" name="矩形 1"/>
            <p:cNvSpPr/>
            <p:nvPr userDrawn="1"/>
          </p:nvSpPr>
          <p:spPr>
            <a:xfrm>
              <a:off x="0" y="-1"/>
              <a:ext cx="9144000" cy="3735977"/>
            </a:xfrm>
            <a:prstGeom prst="rect">
              <a:avLst/>
            </a:prstGeom>
            <a:gradFill flip="none" rotWithShape="1">
              <a:gsLst>
                <a:gs pos="48000">
                  <a:schemeClr val="bg1"/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973-049C-400D-9A09-AC84DF723745}" type="slidenum">
              <a:rPr lang="en-US" altLang="zh-CN" smtClean="0"/>
            </a:fld>
            <a:endParaRPr lang="en-US" altLang="zh-CN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1839465" y="2352611"/>
            <a:ext cx="6747188" cy="547343"/>
          </a:xfrm>
          <a:blipFill dpi="0" rotWithShape="1">
            <a:blip r:embed="rId3"/>
            <a:srcRect/>
            <a:stretch>
              <a:fillRect t="-3000"/>
            </a:stretch>
          </a:blipFill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单击此处添加您的副标题</a:t>
            </a:r>
            <a:endParaRPr lang="zh-CN" altLang="en-US" dirty="0"/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1839465" y="1140829"/>
            <a:ext cx="6747188" cy="1097133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200" baseline="0">
                <a:solidFill>
                  <a:schemeClr val="accent4">
                    <a:lumMod val="75000"/>
                  </a:schemeClr>
                </a:solidFill>
                <a:effectLst/>
                <a:latin typeface="Arial Rounded MT Bold" panose="020F0704030504030204" pitchFamily="34" charset="0"/>
              </a:defRPr>
            </a:lvl1pPr>
          </a:lstStyle>
          <a:p>
            <a:r>
              <a:rPr lang="zh-CN" altLang="en-US" dirty="0"/>
              <a:t>单击此处添加您的标题文字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C6B75-F5E4-4598-AC4C-E84B0E80FB6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628467" y="365125"/>
            <a:ext cx="886883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1585381" y="365125"/>
            <a:ext cx="5949952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66EC-5C00-4773-9795-CA8A328EFF5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2AFC-EAFE-43A4-9CFA-D8B62A119AD0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1547879" y="1925310"/>
            <a:ext cx="5995988" cy="1235075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此处添加您的标题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1547879" y="3217536"/>
            <a:ext cx="5995987" cy="422638"/>
          </a:xfrm>
          <a:prstGeom prst="rect">
            <a:avLst/>
          </a:prstGeom>
          <a:blipFill>
            <a:blip r:embed="rId2"/>
            <a:stretch>
              <a:fillRect t="-3000"/>
            </a:stretch>
          </a:blip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单击此处添加您的副标题</a:t>
            </a:r>
            <a:endParaRPr lang="en-US" altLang="zh-CN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6D0B-1E21-49C6-BF82-8F59020C7456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049867" y="1244600"/>
            <a:ext cx="3810000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889499" y="1244600"/>
            <a:ext cx="3820587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A5A0-1461-4155-856E-1BC5790B898E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5D61-8076-479E-B0DC-CFBDCB50945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0559-09E9-45E2-9613-2169BD2D2A60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AEB54-1986-4607-BF77-72A77BC2A142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858442" y="533402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4115992" y="1063628"/>
            <a:ext cx="4629150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858442" y="21336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1DE43-557B-4BB7-93F1-D07DD9D967F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934644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4082125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934644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B8687-3742-4897-9E84-0DAE22D6CE22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4.png"/><Relationship Id="rId12" Type="http://schemas.openxmlformats.org/officeDocument/2006/relationships/image" Target="../media/image3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" t="8878" r="944" b="45144"/>
          <a:stretch>
            <a:fillRect/>
          </a:stretch>
        </p:blipFill>
        <p:spPr>
          <a:xfrm flipH="1">
            <a:off x="-1" y="4929051"/>
            <a:ext cx="9144001" cy="1942018"/>
          </a:xfrm>
          <a:prstGeom prst="rect">
            <a:avLst/>
          </a:prstGeom>
        </p:spPr>
      </p:pic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9098" y="84176"/>
            <a:ext cx="8292045" cy="6995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D2C1-20DD-4CBD-9605-C9744416A283}" type="slidenum">
              <a:rPr lang="en-US" altLang="zh-CN" smtClean="0"/>
            </a:fld>
            <a:endParaRPr lang="en-US" altLang="zh-CN"/>
          </a:p>
        </p:txBody>
      </p:sp>
      <p:sp>
        <p:nvSpPr>
          <p:cNvPr id="3" name="KSO_BC1"/>
          <p:cNvSpPr>
            <a:spLocks noGrp="1"/>
          </p:cNvSpPr>
          <p:nvPr>
            <p:ph type="body" idx="1"/>
          </p:nvPr>
        </p:nvSpPr>
        <p:spPr>
          <a:xfrm>
            <a:off x="419099" y="991779"/>
            <a:ext cx="8292045" cy="4982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accent1">
              <a:lumMod val="75000"/>
            </a:schemeClr>
          </a:solidFill>
          <a:effectLst/>
          <a:latin typeface="Arial Black" panose="020B0A040201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357505" indent="-357505" algn="just" defTabSz="914400" rtl="0" eaLnBrk="1" latinLnBrk="0" hangingPunct="1">
        <a:lnSpc>
          <a:spcPct val="110000"/>
        </a:lnSpc>
        <a:spcBef>
          <a:spcPts val="1800"/>
        </a:spcBef>
        <a:spcAft>
          <a:spcPts val="0"/>
        </a:spcAft>
        <a:buClr>
          <a:schemeClr val="accent1"/>
        </a:buClr>
        <a:buSzPct val="70000"/>
        <a:buFontTx/>
        <a:buBlip>
          <a:blip r:embed="rId13"/>
        </a:buBlip>
        <a:defRPr sz="2000" kern="1200" baseline="0">
          <a:solidFill>
            <a:schemeClr val="accent2">
              <a:lumMod val="7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357505" indent="-357505" algn="just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1600" kern="1200" baseline="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7550" y="2132856"/>
            <a:ext cx="8708900" cy="489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fontAlgn="auto" hangingPunct="1">
              <a:lnSpc>
                <a:spcPts val="3300"/>
              </a:lnSpc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CN" altLang="en-US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学习落实</a:t>
            </a:r>
            <a:r>
              <a:rPr lang="en-US" altLang="zh-CN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关于推动现代职业教育高质量发展的意见</a:t>
            </a:r>
            <a:r>
              <a:rPr lang="en-US" altLang="zh-CN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en-US" altLang="zh-CN" sz="26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3768" y="3668436"/>
            <a:ext cx="4572000" cy="9220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主讲人 唐纪瑛</a:t>
            </a:r>
            <a:endParaRPr lang="en-US" altLang="zh-CN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10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月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18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日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6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277356" y="260648"/>
            <a:ext cx="1053354" cy="100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第三部分“完善产教融合办学体制”。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围绕加强职业教育供给与产业需求对接，以市场需求为导向，动态调整职业教育的层次结构和专业结构，健全多元办学格局，协同推进产教深度融合。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第四部分“创新校企合作办学机制”。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坚持校企合作基本办学模式，通过不断丰富职业学校办学形态、拓展校企合作形式内容、优化政策环境，创新组织形式和运行机制，形成校企命运共同体。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5. </a:t>
            </a:r>
            <a:r>
              <a:rPr lang="zh-CN" altLang="en-US" dirty="0"/>
              <a:t>第五部分“深化教育教学改革”。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通过强化双师型教师队伍建设、创新教学模式与方法、改进教学内容与教材、完善质量保证体系，构建新型师生关系，强化德技并修、工学结合。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6. </a:t>
            </a:r>
            <a:r>
              <a:rPr lang="zh-CN" altLang="en-US" dirty="0"/>
              <a:t>第六部分“打造中国特色职业教育品牌”。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坚持扎根中国、融通中外，通过提升中外合作办学水平、拓展中外合作交流平台、推动职业教育走出去，增强国际话语权，讲好中国故事、贡献中国智慧。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184614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7. </a:t>
            </a:r>
            <a:r>
              <a:rPr lang="zh-CN" altLang="en-US" dirty="0"/>
              <a:t>第七部分“组织实施”。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要求发挥各级党委总揽全局、协调各方的领导核心作用，强化制度和经费保障、营造良好氛围，确保工作实效。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1. </a:t>
            </a:r>
            <a:r>
              <a:rPr lang="zh-CN" altLang="en-US" dirty="0"/>
              <a:t>强化职业教育类型特色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一是要因地制宜、统筹推进职业教育与普通教育协调发展。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二是要大力提升中等职业教育办学质量，推进高等职业教育提质培优，稳步发展职业本科教育。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三是要加强各学段普通教育与职业教育渗透融通。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深化产教融合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一是优化职业教育供给结构。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二是构建政府统筹管理、行业企业积极举办、社会力量深度参与的多元办学格局。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三是协同推进产教深度融合。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丰富教育教学改革的政策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一是首次明确提出“推动思想政治教育与技术技能培养融合统一”的教育教学改革总体要求。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二是在继承发展的基础上，整体系统化设计双师型教师队伍建设。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三是对创新教学模式与方法、提高课堂教学质量提出要求。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四是要求以“岗课赛证”为育人理念，改进教学内容。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zh-CN" altLang="en-US" dirty="0"/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1. </a:t>
            </a:r>
            <a:r>
              <a:rPr lang="zh-CN" altLang="en-US" dirty="0"/>
              <a:t>构建高质量的职业教育模式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 继续开展贯通培养模式试点，以“人工智能”引领三大专业群升级发展与特色创新，与各行业头部企业合作，开展“教学工厂”式的产教融合工作。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打造高质量人才培养模式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学校要把提高人才的综合素质放在首位，开展以“智能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、“文化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为核心的通识知识和素养培训，提升社会适应能力和就业竞争力。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584993" y="1340768"/>
            <a:ext cx="7974013" cy="4392612"/>
          </a:xfrm>
          <a:solidFill>
            <a:schemeClr val="bg1">
              <a:lumMod val="95000"/>
            </a:schemeClr>
          </a:solidFill>
          <a:ln w="38100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Autofit/>
          </a:bodyPr>
          <a:lstStyle/>
          <a:p>
            <a:pPr indent="357505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2019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月国务院印发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国家职业教育改革实施方案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指出：“职业教育与普通教育是两种不同教育类型，具有同等重要地位”。</a:t>
            </a:r>
            <a:endParaRPr lang="zh-CN" altLang="en-US" sz="17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indent="357505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2020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9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月教育部等九部门印发了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职业教育提质培优行动计划（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2020—2023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年）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，提出了“提质培优、增值赋能、以质图强，加快推进职业教育现代化”的总体要求。</a:t>
            </a:r>
            <a:endParaRPr lang="zh-CN" altLang="en-US" sz="17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indent="357505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6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月，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职业教育法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大修，从法律层面上正式确立了职业教育与普通教育“具有同等重要的地位”。 </a:t>
            </a:r>
            <a:endParaRPr lang="zh-CN" altLang="en-US" sz="17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indent="357505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10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月，中共中央办公厅、国务院办公厅印发了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关于推动现代职业教育高质量发展的意见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，再次坚定了国家发展职业教育决心。</a:t>
            </a:r>
            <a:endParaRPr lang="zh-CN" altLang="en-US" sz="17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64518" y="643072"/>
            <a:ext cx="7614964" cy="515526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fontAlgn="auto" hangingPunct="1">
              <a:lnSpc>
                <a:spcPts val="3300"/>
              </a:lnSpc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CN" altLang="zh-CN" sz="32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职业教育政策法规</a:t>
            </a:r>
            <a:endParaRPr lang="en-US" altLang="zh-CN" sz="32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实现专业的高质量提升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专业设置与产业需求对接、课程内容与职业标准对接、教学过程与生产过程对接，通过课程建设、科研推进等手段，全面推进各个专业智能化转型。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55122" y="837084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37394" y="1484784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开展高质量的教学改革</a:t>
            </a:r>
            <a:endParaRPr lang="zh-CN" altLang="en-US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丰富教学内容，创新教学手段。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开发“智能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赋能校本教材。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建设各级各类名师工作室和校企联合工作室。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以“文化传承”、“智慧赋能”为核心，实现学校的高质量发展。</a:t>
            </a:r>
            <a:endParaRPr lang="zh-CN" altLang="en-US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培育“慧雅”的学生，培养“慧雅”的教师，建设“慧雅”的学校，实现学生、教师、学校的共同进步。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99592" y="834810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六、“五心”教师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37394" y="1437434"/>
            <a:ext cx="7669212" cy="38082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对学校怀有责任之心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2.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对工作怀有敬畏之心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3.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对学生怀有父母之心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4.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对同事怀有豁达之心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5.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对家长怀有同理之心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059832" y="2348880"/>
            <a:ext cx="4176464" cy="1721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8000" b="1" spc="200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谢 谢！</a:t>
            </a:r>
            <a:endParaRPr lang="zh-CN" altLang="en-US" sz="8000" b="1" spc="200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6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277356" y="260648"/>
            <a:ext cx="1053354" cy="100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735806" y="915386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8988" y="1563086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92929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落实习近平总书记重要指示和全国职业教育大会精神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今年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4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月，全国职业教育大会召开。习近平总书记对职业教育工作作出重要指示，强调加快构建现代职业教育体系，培养更多高素质技术技能人才、能工巧匠、大国工匠。</a:t>
            </a: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《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意见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》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是贯彻落实全国职业教育大会精神的配套文件。</a:t>
            </a: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88988" y="1563086"/>
            <a:ext cx="7669212" cy="369280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着力使职业教育真正成为一种需求广泛、功能特定的教育类型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近年来，全国职业院校年均向社会输送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1000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万毕业生，每年培训上亿人次。在现代制造业、战略性新兴产业和现代服务业等领域，一线新增从业人员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70%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以上来自职业院校毕业生。职业院校毕业生成为支撑中小企业集聚发展、区域产业迈向中高端的产业生力军。职业教育与普通教育“不同类型、同等重要”。</a:t>
            </a:r>
            <a:endParaRPr lang="zh-CN" alt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内容占位符 2"/>
          <p:cNvSpPr txBox="1"/>
          <p:nvPr/>
        </p:nvSpPr>
        <p:spPr>
          <a:xfrm>
            <a:off x="806337" y="945969"/>
            <a:ext cx="7775575" cy="647700"/>
          </a:xfrm>
          <a:prstGeom prst="rect">
            <a:avLst/>
          </a:prstGeom>
          <a:ln>
            <a:miter lim="800000"/>
          </a:ln>
        </p:spPr>
        <p:txBody>
          <a:bodyPr vert="horz" lIns="91440" tIns="45720" rIns="91440" bIns="45720" rtlCol="0">
            <a:normAutofit/>
          </a:bodyPr>
          <a:lstStyle>
            <a:lvl1pPr marL="357505" indent="-357505" algn="just" defTabSz="914400" rtl="0" eaLnBrk="1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Blip>
                <a:blip r:embed="rId2"/>
              </a:buBlip>
              <a:defRPr sz="2000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357505" indent="-357505" algn="just" defTabSz="914400" rtl="0" eaLnBrk="1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buFont typeface="幼圆" panose="02010509060101010101" pitchFamily="49" charset="-122"/>
              <a:buChar char=" "/>
              <a:defRPr sz="1600" kern="1200" baseline="0">
                <a:solidFill>
                  <a:srgbClr val="7D7D7D"/>
                </a:solidFill>
                <a:latin typeface="幼圆" panose="02010509060101010101" pitchFamily="49" charset="-122"/>
                <a:ea typeface="幼圆" panose="020105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41391" y="90681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808436" y="1484784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3.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系统总结“职教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条”以来的改革经验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改善民生和促进就业创业的重大举措</a:t>
            </a: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促进就业创业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中职就业率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95%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以上，高职超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90%</a:t>
            </a:r>
            <a:endParaRPr lang="en-US" altLang="zh-CN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实施重大项目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示范校建设，现代职业教育质量提升计划</a:t>
            </a: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健全资助制度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中职免学费、助学金，高职“奖助贷勤补免”</a:t>
            </a: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实施职业教育东西协作行动计划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东西协作三大任务</a:t>
            </a:r>
            <a:endParaRPr lang="en-US" altLang="zh-CN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7584" y="652702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37394" y="1162050"/>
            <a:ext cx="7669212" cy="50563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大幅提升职业教育现代化水平和服务能力</a:t>
            </a:r>
            <a:endParaRPr lang="en-US" altLang="zh-CN" dirty="0"/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深化教育领域综合改革的有力举措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社会认可度不高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办学特色不鲜明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各地发展不平衡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面对形势任务，如何做？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对接教育强国建设和</a:t>
            </a:r>
            <a:r>
              <a:rPr lang="en-US" altLang="zh-CN" sz="1800" dirty="0">
                <a:solidFill>
                  <a:schemeClr val="accent3">
                    <a:lumMod val="50000"/>
                  </a:schemeClr>
                </a:solidFill>
              </a:rPr>
              <a:t>《</a:t>
            </a:r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中国教育现代化</a:t>
            </a:r>
            <a:r>
              <a:rPr lang="en-US" altLang="zh-CN" sz="1800" dirty="0">
                <a:solidFill>
                  <a:schemeClr val="accent3">
                    <a:lumMod val="50000"/>
                  </a:schemeClr>
                </a:solidFill>
              </a:rPr>
              <a:t>2035》</a:t>
            </a:r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对职业教育发展的目标要求，聚焦产教关系、校企关系、师生关系、中外关系，通过统筹顶层设计和分层对接、统筹制度改革和制度运行。</a:t>
            </a:r>
            <a:endParaRPr lang="zh-CN" altLang="en-US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41391" y="90681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二、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的基本定位 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808436" y="1484784"/>
            <a:ext cx="7669212" cy="49239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巩固职业教育类型定位。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类型定位作为谋划职业教育工作的逻辑起点，予以巩固和优化。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构建现代职业教育体系。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强化职业中等教育的基础地位，高质量发展职业高等教育，稳步发展职业本科教育。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3.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服务技能型社会建设。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加快建设国家重视技能、社会崇尚技能、人人享有技能的技能型社会，激励更多劳动者特别是青年一代走技能成才、技能报国之路。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    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意见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全文共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7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个部分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22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条。</a:t>
            </a:r>
            <a:endParaRPr lang="en-US" altLang="zh-CN" sz="20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pPr marL="457200" indent="457200">
              <a:buAutoNum type="arabicPeriod"/>
            </a:pPr>
            <a:r>
              <a:rPr lang="zh-CN" altLang="en-US" dirty="0"/>
              <a:t>第一部分“总体要求”。</a:t>
            </a:r>
            <a:endParaRPr lang="en-US" altLang="zh-CN" dirty="0"/>
          </a:p>
          <a:p>
            <a:pPr indent="457200"/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以习近平新时代中国特色社会主义思想为指导，明确坚持立德树人、德技并修，坚持产教融合、校企合作，坚持面向市场、促进就业，坚持面向实践、强化能力，坚持面向人人、因材施教等工作要求。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/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 2. </a:t>
            </a:r>
            <a:r>
              <a:rPr lang="zh-CN" altLang="en-US" dirty="0"/>
              <a:t>第二部分“强化职业教育类型特色”。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 通过推动不同层次职业教育纵向贯通，促进不同类型教育横向融通，健全职普并行、纵向贯通、横向融通的培养体系，强化职业教育的类型特色。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A000120140530A99PPBG">
  <a:themeElements>
    <a:clrScheme name="KSO_GREEN7">
      <a:dk1>
        <a:srgbClr val="3F4143"/>
      </a:dk1>
      <a:lt1>
        <a:srgbClr val="FFFFFF"/>
      </a:lt1>
      <a:dk2>
        <a:srgbClr val="3D3F41"/>
      </a:dk2>
      <a:lt2>
        <a:srgbClr val="FFFFFF"/>
      </a:lt2>
      <a:accent1>
        <a:srgbClr val="83B40D"/>
      </a:accent1>
      <a:accent2>
        <a:srgbClr val="C5D12F"/>
      </a:accent2>
      <a:accent3>
        <a:srgbClr val="56B4B6"/>
      </a:accent3>
      <a:accent4>
        <a:srgbClr val="6B8A4B"/>
      </a:accent4>
      <a:accent5>
        <a:srgbClr val="DCAB48"/>
      </a:accent5>
      <a:accent6>
        <a:srgbClr val="B84D30"/>
      </a:accent6>
      <a:hlink>
        <a:srgbClr val="00B0F0"/>
      </a:hlink>
      <a:folHlink>
        <a:srgbClr val="AFB2B4"/>
      </a:folHlink>
    </a:clrScheme>
    <a:fontScheme name="自定义 19">
      <a:majorFont>
        <a:latin typeface="Arial Rounded MT Bold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A000120140627A34PPBG</Template>
  <TotalTime>0</TotalTime>
  <Words>2641</Words>
  <Application>WPS 演示</Application>
  <PresentationFormat>全屏显示(4:3)</PresentationFormat>
  <Paragraphs>143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7" baseType="lpstr">
      <vt:lpstr>Arial</vt:lpstr>
      <vt:lpstr>宋体</vt:lpstr>
      <vt:lpstr>Wingdings</vt:lpstr>
      <vt:lpstr>微软雅黑</vt:lpstr>
      <vt:lpstr>Arial Black</vt:lpstr>
      <vt:lpstr>幼圆</vt:lpstr>
      <vt:lpstr>Arial Rounded MT Bold</vt:lpstr>
      <vt:lpstr>Times New Roman</vt:lpstr>
      <vt:lpstr>Wingdings 3</vt:lpstr>
      <vt:lpstr>Calibri</vt:lpstr>
      <vt:lpstr>柳公权柳体</vt:lpstr>
      <vt:lpstr>Segoe Print</vt:lpstr>
      <vt:lpstr>Arial Unicode MS</vt:lpstr>
      <vt:lpstr>A000120140530A99PPBG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Peter</dc:creator>
  <cp:lastModifiedBy>张峰</cp:lastModifiedBy>
  <cp:revision>960</cp:revision>
  <dcterms:created xsi:type="dcterms:W3CDTF">2003-01-23T01:10:00Z</dcterms:created>
  <dcterms:modified xsi:type="dcterms:W3CDTF">2021-10-25T09:06:46Z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2052-11.1.0.10938</vt:lpwstr>
  </property>
  <property fmtid="{D5CDD505-2E9C-101B-9397-08002B2CF9AE}" pid="3" name="ICV">
    <vt:lpwstr>5644F95FEECC4202937327E24D0D3CE6</vt:lpwstr>
  </property>
</Properties>
</file>